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handoutMasterIdLst>
    <p:handoutMasterId r:id="rId24"/>
  </p:handoutMasterIdLst>
  <p:sldIdLst>
    <p:sldId id="256" r:id="rId2"/>
    <p:sldId id="294" r:id="rId3"/>
    <p:sldId id="300" r:id="rId4"/>
    <p:sldId id="265" r:id="rId5"/>
    <p:sldId id="267" r:id="rId6"/>
    <p:sldId id="272" r:id="rId7"/>
    <p:sldId id="273" r:id="rId8"/>
    <p:sldId id="282" r:id="rId9"/>
    <p:sldId id="295" r:id="rId10"/>
    <p:sldId id="296" r:id="rId11"/>
    <p:sldId id="297" r:id="rId12"/>
    <p:sldId id="298" r:id="rId13"/>
    <p:sldId id="299" r:id="rId14"/>
    <p:sldId id="301" r:id="rId15"/>
    <p:sldId id="302" r:id="rId16"/>
    <p:sldId id="303" r:id="rId17"/>
    <p:sldId id="304" r:id="rId18"/>
    <p:sldId id="305" r:id="rId19"/>
    <p:sldId id="307" r:id="rId20"/>
    <p:sldId id="306" r:id="rId21"/>
    <p:sldId id="308" r:id="rId22"/>
    <p:sldId id="309" r:id="rId23"/>
  </p:sldIdLst>
  <p:sldSz cx="9144000" cy="6858000" type="screen4x3"/>
  <p:notesSz cx="9979025" cy="68341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 autoAdjust="0"/>
    <p:restoredTop sz="94611" autoAdjust="0"/>
  </p:normalViewPr>
  <p:slideViewPr>
    <p:cSldViewPr>
      <p:cViewPr>
        <p:scale>
          <a:sx n="75" d="100"/>
          <a:sy n="75" d="100"/>
        </p:scale>
        <p:origin x="-1128" y="-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0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24243" cy="341710"/>
          </a:xfrm>
          <a:prstGeom prst="rect">
            <a:avLst/>
          </a:prstGeom>
        </p:spPr>
        <p:txBody>
          <a:bodyPr vert="horz" lIns="91897" tIns="45949" rIns="91897" bIns="4594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52473" y="0"/>
            <a:ext cx="4324243" cy="341710"/>
          </a:xfrm>
          <a:prstGeom prst="rect">
            <a:avLst/>
          </a:prstGeom>
        </p:spPr>
        <p:txBody>
          <a:bodyPr vert="horz" lIns="91897" tIns="45949" rIns="91897" bIns="45949" rtlCol="0"/>
          <a:lstStyle>
            <a:lvl1pPr algn="r">
              <a:defRPr sz="1200"/>
            </a:lvl1pPr>
          </a:lstStyle>
          <a:p>
            <a:fld id="{8D0C4E67-5AEE-498D-ACB5-E55B1777B17E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6491292"/>
            <a:ext cx="4324243" cy="341710"/>
          </a:xfrm>
          <a:prstGeom prst="rect">
            <a:avLst/>
          </a:prstGeom>
        </p:spPr>
        <p:txBody>
          <a:bodyPr vert="horz" lIns="91897" tIns="45949" rIns="91897" bIns="4594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52473" y="6491292"/>
            <a:ext cx="4324243" cy="341710"/>
          </a:xfrm>
          <a:prstGeom prst="rect">
            <a:avLst/>
          </a:prstGeom>
        </p:spPr>
        <p:txBody>
          <a:bodyPr vert="horz" lIns="91897" tIns="45949" rIns="91897" bIns="45949" rtlCol="0" anchor="b"/>
          <a:lstStyle>
            <a:lvl1pPr algn="r">
              <a:defRPr sz="1200"/>
            </a:lvl1pPr>
          </a:lstStyle>
          <a:p>
            <a:fld id="{6FFC1C7D-013E-4321-B84D-1956CD796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F9D11-B06C-48A4-93BE-41957F3CFC7F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E41DF3D-424A-4DF4-932C-AD8FC99345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F9D11-B06C-48A4-93BE-41957F3CFC7F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1DF3D-424A-4DF4-932C-AD8FC99345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F9D11-B06C-48A4-93BE-41957F3CFC7F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1DF3D-424A-4DF4-932C-AD8FC99345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F9D11-B06C-48A4-93BE-41957F3CFC7F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E41DF3D-424A-4DF4-932C-AD8FC99345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F9D11-B06C-48A4-93BE-41957F3CFC7F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1DF3D-424A-4DF4-932C-AD8FC99345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F9D11-B06C-48A4-93BE-41957F3CFC7F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1DF3D-424A-4DF4-932C-AD8FC99345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F9D11-B06C-48A4-93BE-41957F3CFC7F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E41DF3D-424A-4DF4-932C-AD8FC99345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F9D11-B06C-48A4-93BE-41957F3CFC7F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1DF3D-424A-4DF4-932C-AD8FC99345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F9D11-B06C-48A4-93BE-41957F3CFC7F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1DF3D-424A-4DF4-932C-AD8FC99345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F9D11-B06C-48A4-93BE-41957F3CFC7F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1DF3D-424A-4DF4-932C-AD8FC99345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F9D11-B06C-48A4-93BE-41957F3CFC7F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1DF3D-424A-4DF4-932C-AD8FC99345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7FF9D11-B06C-48A4-93BE-41957F3CFC7F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E41DF3D-424A-4DF4-932C-AD8FC99345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785794"/>
            <a:ext cx="5214974" cy="5429288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chemeClr val="bg2">
                    <a:lumMod val="20000"/>
                    <a:lumOff val="80000"/>
                  </a:schemeClr>
                </a:solidFill>
                <a:effectLst/>
                <a:latin typeface="Comic Sans MS" pitchFamily="66" charset="0"/>
              </a:rPr>
              <a:t> </a:t>
            </a:r>
            <a:br>
              <a:rPr lang="ru-RU" sz="5400" dirty="0" smtClean="0">
                <a:solidFill>
                  <a:schemeClr val="bg2">
                    <a:lumMod val="20000"/>
                    <a:lumOff val="80000"/>
                  </a:schemeClr>
                </a:solidFill>
                <a:effectLst/>
                <a:latin typeface="Comic Sans MS" pitchFamily="66" charset="0"/>
              </a:rPr>
            </a:br>
            <a:r>
              <a:rPr lang="ru-RU" sz="5400" dirty="0" smtClean="0">
                <a:ln w="9525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/>
                <a:latin typeface="Comic Sans MS" pitchFamily="66" charset="0"/>
              </a:rPr>
              <a:t>проект</a:t>
            </a:r>
            <a:r>
              <a:rPr lang="ru-RU" sz="5400" dirty="0" smtClean="0">
                <a:ln w="952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/>
                <a:latin typeface="Comic Sans MS" pitchFamily="66" charset="0"/>
              </a:rPr>
              <a:t> </a:t>
            </a:r>
            <a:br>
              <a:rPr lang="ru-RU" sz="5400" dirty="0" smtClean="0">
                <a:ln w="952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/>
                <a:latin typeface="Comic Sans MS" pitchFamily="66" charset="0"/>
              </a:rPr>
            </a:br>
            <a:r>
              <a:rPr lang="ru-RU" sz="5400" dirty="0" smtClean="0">
                <a:ln w="952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/>
                <a:latin typeface="Comic Sans MS" pitchFamily="66" charset="0"/>
              </a:rPr>
              <a:t>«Читаем</a:t>
            </a:r>
            <a:r>
              <a:rPr lang="ru-RU" sz="5400" dirty="0" smtClean="0">
                <a:ln w="952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/>
                <a:latin typeface="Comic Sans MS" pitchFamily="66" charset="0"/>
              </a:rPr>
              <a:t>?! </a:t>
            </a:r>
            <a:r>
              <a:rPr lang="ru-RU" sz="5400" dirty="0" smtClean="0">
                <a:ln w="952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/>
                <a:latin typeface="Comic Sans MS" pitchFamily="66" charset="0"/>
              </a:rPr>
              <a:t/>
            </a:r>
            <a:br>
              <a:rPr lang="ru-RU" sz="5400" dirty="0" smtClean="0">
                <a:ln w="952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/>
                <a:latin typeface="Comic Sans MS" pitchFamily="66" charset="0"/>
              </a:rPr>
            </a:br>
            <a:r>
              <a:rPr lang="ru-RU" sz="5400" dirty="0" smtClean="0">
                <a:ln w="952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/>
                <a:latin typeface="Comic Sans MS" pitchFamily="66" charset="0"/>
              </a:rPr>
              <a:t>С детства»</a:t>
            </a:r>
            <a:r>
              <a:rPr lang="ru-RU" sz="5400" dirty="0" smtClean="0">
                <a:ln w="28575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</a:rPr>
              <a:t/>
            </a:r>
            <a:br>
              <a:rPr lang="ru-RU" sz="5400" dirty="0" smtClean="0">
                <a:ln w="28575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itchFamily="66" charset="0"/>
              </a:rPr>
            </a:br>
            <a:r>
              <a:rPr lang="ru-RU" sz="5400" dirty="0" smtClean="0">
                <a:solidFill>
                  <a:schemeClr val="bg2">
                    <a:lumMod val="20000"/>
                    <a:lumOff val="80000"/>
                  </a:schemeClr>
                </a:solidFill>
                <a:effectLst/>
                <a:latin typeface="Comic Sans MS" pitchFamily="66" charset="0"/>
              </a:rPr>
              <a:t/>
            </a:r>
            <a:br>
              <a:rPr lang="ru-RU" sz="5400" dirty="0" smtClean="0">
                <a:solidFill>
                  <a:schemeClr val="bg2">
                    <a:lumMod val="20000"/>
                    <a:lumOff val="80000"/>
                  </a:schemeClr>
                </a:solidFill>
                <a:effectLst/>
                <a:latin typeface="Comic Sans MS" pitchFamily="66" charset="0"/>
              </a:rPr>
            </a:br>
            <a:endParaRPr lang="ru-RU" sz="5400" dirty="0"/>
          </a:p>
        </p:txBody>
      </p:sp>
      <p:pic>
        <p:nvPicPr>
          <p:cNvPr id="4098" name="Picture 2" descr="C:\Documents and Settings\Admin\Рабочий стол\FIL188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1003148"/>
            <a:ext cx="3571900" cy="4711868"/>
          </a:xfrm>
          <a:prstGeom prst="rect">
            <a:avLst/>
          </a:prstGeom>
          <a:noFill/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642910" y="285728"/>
            <a:ext cx="778674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МКУК «Межпоселенческая центральная библиотека Далматовского района»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9001156" cy="114300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Театрализованное представление «Загадочное происшествие в зимнем лесу»</a:t>
            </a:r>
            <a:endParaRPr lang="ru-RU" sz="3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E:\Фотографии\1. Центральная библиотека\2014\Детская\Праздник елки\100_278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7" y="1785925"/>
            <a:ext cx="3429025" cy="2286017"/>
          </a:xfrm>
          <a:prstGeom prst="rect">
            <a:avLst/>
          </a:prstGeom>
          <a:noFill/>
        </p:spPr>
      </p:pic>
      <p:pic>
        <p:nvPicPr>
          <p:cNvPr id="1027" name="Picture 3" descr="E:\Фотографии\1. Центральная библиотека\2014\Детская\Праздник елки\100_27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785926"/>
            <a:ext cx="3500462" cy="2334274"/>
          </a:xfrm>
          <a:prstGeom prst="rect">
            <a:avLst/>
          </a:prstGeom>
          <a:noFill/>
        </p:spPr>
      </p:pic>
      <p:pic>
        <p:nvPicPr>
          <p:cNvPr id="1028" name="Picture 4" descr="E:\Фотографии\1. Центральная библиотека\2014\Детская\Праздник елки\100_279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4286256"/>
            <a:ext cx="3536094" cy="2358036"/>
          </a:xfrm>
          <a:prstGeom prst="rect">
            <a:avLst/>
          </a:prstGeom>
          <a:noFill/>
        </p:spPr>
      </p:pic>
      <p:pic>
        <p:nvPicPr>
          <p:cNvPr id="1029" name="Picture 5" descr="E:\Фотографии\1. Центральная библиотека\2014\Детская\Праздник елки\100_28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2066" y="4238579"/>
            <a:ext cx="3499590" cy="23336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Игровая программа </a:t>
            </a:r>
            <a:br>
              <a:rPr lang="ru-RU" sz="3600" b="1" dirty="0" smtClean="0">
                <a:solidFill>
                  <a:schemeClr val="tx1"/>
                </a:solidFill>
              </a:rPr>
            </a:br>
            <a:r>
              <a:rPr lang="ru-RU" sz="3600" b="1" dirty="0" smtClean="0">
                <a:solidFill>
                  <a:schemeClr val="tx1"/>
                </a:solidFill>
              </a:rPr>
              <a:t>«Кем я вырасту тогда»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2050" name="Picture 2" descr="E:\Фотографии\1. Центральная библиотека\2014\Детская\Синицына ПРОФЕССИИ д.с.№1 подг.гр\100_74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1571612"/>
            <a:ext cx="4250560" cy="2833707"/>
          </a:xfrm>
          <a:prstGeom prst="rect">
            <a:avLst/>
          </a:prstGeom>
          <a:noFill/>
        </p:spPr>
      </p:pic>
      <p:pic>
        <p:nvPicPr>
          <p:cNvPr id="2051" name="Picture 3" descr="E:\Фотографии\1. Центральная библиотека\2014\Детская\Синицына ПРОФЕССИИ д.с.№1 подг.гр\100_74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783826"/>
            <a:ext cx="4214842" cy="2810657"/>
          </a:xfrm>
          <a:prstGeom prst="rect">
            <a:avLst/>
          </a:prstGeom>
          <a:noFill/>
        </p:spPr>
      </p:pic>
      <p:pic>
        <p:nvPicPr>
          <p:cNvPr id="2052" name="Picture 4" descr="E:\Фотографии\1. Центральная библиотека\2014\Детская\Синицына ПРОФЕССИИ д.с.№1 подг.гр\100_7426.jpg"/>
          <p:cNvPicPr>
            <a:picLocks noChangeAspect="1" noChangeArrowheads="1"/>
          </p:cNvPicPr>
          <p:nvPr/>
        </p:nvPicPr>
        <p:blipFill>
          <a:blip r:embed="rId4" cstate="print"/>
          <a:srcRect r="13375"/>
          <a:stretch>
            <a:fillRect/>
          </a:stretch>
        </p:blipFill>
        <p:spPr bwMode="auto">
          <a:xfrm>
            <a:off x="5143504" y="3780530"/>
            <a:ext cx="3748201" cy="28853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1430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Игровая программа </a:t>
            </a:r>
            <a:br>
              <a:rPr lang="ru-RU" sz="3600" b="1" dirty="0" smtClean="0">
                <a:solidFill>
                  <a:schemeClr val="tx1"/>
                </a:solidFill>
              </a:rPr>
            </a:br>
            <a:r>
              <a:rPr lang="ru-RU" sz="3600" b="1" dirty="0" smtClean="0">
                <a:solidFill>
                  <a:schemeClr val="tx1"/>
                </a:solidFill>
              </a:rPr>
              <a:t>«Июньские безобразники»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3074" name="Picture 2" descr="E:\Фотографии\1. Центральная библиотека\2013\Детская библиотека\Завьялова\2 0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1714488"/>
            <a:ext cx="4500595" cy="3000396"/>
          </a:xfrm>
          <a:prstGeom prst="rect">
            <a:avLst/>
          </a:prstGeom>
          <a:noFill/>
        </p:spPr>
      </p:pic>
      <p:pic>
        <p:nvPicPr>
          <p:cNvPr id="3075" name="Picture 3" descr="E:\Фотографии\1. Центральная библиотека\2013\Детская библиотека\Завьялова\2 0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357562"/>
            <a:ext cx="4818724" cy="32133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Турнир дружбы «Теплый дом»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4786314" y="1714488"/>
            <a:ext cx="3929090" cy="2857520"/>
          </a:xfrm>
          <a:prstGeom prst="rect">
            <a:avLst/>
          </a:prstGeom>
          <a:noFill/>
          <a:ln w="9525" cmpd="sng">
            <a:solidFill>
              <a:srgbClr val="000000"/>
            </a:solidFill>
            <a:miter lim="800000"/>
            <a:headEnd/>
            <a:tailEnd/>
          </a:ln>
          <a:effectLst/>
        </p:spPr>
      </p:pic>
      <p:pic>
        <p:nvPicPr>
          <p:cNvPr id="5" name="Рисунок 4"/>
          <p:cNvPicPr/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428596" y="1714488"/>
            <a:ext cx="3786214" cy="2857520"/>
          </a:xfrm>
          <a:prstGeom prst="rect">
            <a:avLst/>
          </a:prstGeom>
          <a:noFill/>
          <a:ln w="9525" cmpd="sng">
            <a:solidFill>
              <a:srgbClr val="000000"/>
            </a:solidFill>
            <a:miter lim="800000"/>
            <a:headEnd/>
            <a:tailEnd/>
          </a:ln>
          <a:effectLst/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3643314"/>
            <a:ext cx="4071966" cy="3071834"/>
          </a:xfrm>
          <a:prstGeom prst="rect">
            <a:avLst/>
          </a:prstGeom>
          <a:noFill/>
          <a:ln w="9525" cmpd="sng">
            <a:solidFill>
              <a:srgbClr val="00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cap="none" dirty="0" smtClean="0">
                <a:latin typeface="Times New Roman" pitchFamily="18" charset="0"/>
                <a:cs typeface="Times New Roman" pitchFamily="18" charset="0"/>
              </a:rPr>
              <a:t>Познавательно-игровая программа </a:t>
            </a:r>
            <a:br>
              <a:rPr lang="ru-RU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cap="none" dirty="0" smtClean="0">
                <a:latin typeface="Times New Roman" pitchFamily="18" charset="0"/>
                <a:cs typeface="Times New Roman" pitchFamily="18" charset="0"/>
              </a:rPr>
              <a:t>«Для меня Россия – белые березы»</a:t>
            </a:r>
            <a:endParaRPr lang="ru-RU" b="1" cap="none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E:\Фотографии\1. Центральная библиотека\2015\Детская библиотека 2015\Берёзы\100_80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785926"/>
            <a:ext cx="3929090" cy="2620104"/>
          </a:xfrm>
          <a:prstGeom prst="rect">
            <a:avLst/>
          </a:prstGeom>
          <a:noFill/>
        </p:spPr>
      </p:pic>
      <p:pic>
        <p:nvPicPr>
          <p:cNvPr id="27651" name="Picture 3" descr="E:\Фотографии\1. Центральная библиотека\2015\Детская библиотека 2015\Берёзы\100_80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857628"/>
            <a:ext cx="4137013" cy="27587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357166"/>
            <a:ext cx="8686800" cy="94128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cap="none" dirty="0" smtClean="0">
                <a:latin typeface="Times New Roman" pitchFamily="18" charset="0"/>
                <a:cs typeface="Times New Roman" pitchFamily="18" charset="0"/>
              </a:rPr>
              <a:t>Кукольный мини-спектакль </a:t>
            </a:r>
            <a:br>
              <a:rPr lang="ru-RU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cap="none" dirty="0" smtClean="0">
                <a:latin typeface="Times New Roman" pitchFamily="18" charset="0"/>
                <a:cs typeface="Times New Roman" pitchFamily="18" charset="0"/>
              </a:rPr>
              <a:t>«Почемучка и рыжий зайчонок»</a:t>
            </a:r>
            <a:endParaRPr lang="ru-RU" b="1" cap="none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E:\Фотографии\1. Центральная библиотека\2015\Детская библиотека 2015\24 апреля Библиосумерки\100_87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00174"/>
            <a:ext cx="4425961" cy="2951441"/>
          </a:xfrm>
          <a:prstGeom prst="rect">
            <a:avLst/>
          </a:prstGeom>
          <a:noFill/>
        </p:spPr>
      </p:pic>
      <p:pic>
        <p:nvPicPr>
          <p:cNvPr id="28675" name="Picture 3" descr="E:\Фотографии\1. Центральная библиотека\2015\Детская библиотека 2015\24 апреля Библиосумерки\Библионочь 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571876"/>
            <a:ext cx="4354523" cy="29038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4500562" y="991354"/>
            <a:ext cx="414337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Праздник читателя «Читать ужасно интересно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!..»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7410" name="Picture 2" descr="E:\ЦПИ\Документы на наш сайт\2015\Лидер чтения 2015\1 1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3286124"/>
            <a:ext cx="3962404" cy="2972257"/>
          </a:xfrm>
          <a:prstGeom prst="rect">
            <a:avLst/>
          </a:prstGeom>
          <a:noFill/>
        </p:spPr>
      </p:pic>
      <p:pic>
        <p:nvPicPr>
          <p:cNvPr id="17411" name="Picture 3" descr="E:\ЦПИ\Документы на наш сайт\2015\Лидер чтения 2015\Ч 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57166"/>
            <a:ext cx="3714208" cy="2786082"/>
          </a:xfrm>
          <a:prstGeom prst="rect">
            <a:avLst/>
          </a:prstGeom>
          <a:noFill/>
        </p:spPr>
      </p:pic>
      <p:pic>
        <p:nvPicPr>
          <p:cNvPr id="17412" name="Picture 4" descr="E:\ЦПИ\Документы на наш сайт\2015\Лидер чтения 2015\Ч 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3357562"/>
            <a:ext cx="3843370" cy="28829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 descr="E:\Фотографии\1. Центральная библиотека\2015\Детская библиотека 2015\ФОТО 2015 года весна-лето\ФОТО 1 Мая\100_88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3500438"/>
            <a:ext cx="4318426" cy="287973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cap="none" dirty="0" smtClean="0"/>
              <a:t>Акция «Цветные огоньки»</a:t>
            </a:r>
            <a:endParaRPr lang="ru-RU" cap="none" dirty="0"/>
          </a:p>
        </p:txBody>
      </p:sp>
      <p:pic>
        <p:nvPicPr>
          <p:cNvPr id="29698" name="Picture 2" descr="E:\Фотографии\1. Центральная библиотека\2015\Детская библиотека 2015\ФОТО 2015 года весна-лето\ФОТО 1 Мая\100_88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643050"/>
            <a:ext cx="4354523" cy="29038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cap="none" dirty="0" smtClean="0"/>
              <a:t>Выставка-сувенир </a:t>
            </a:r>
            <a:br>
              <a:rPr lang="ru-RU" cap="none" dirty="0" smtClean="0"/>
            </a:br>
            <a:r>
              <a:rPr lang="ru-RU" cap="none" dirty="0" smtClean="0"/>
              <a:t>«Мастерим и фантазируем всей семьей»</a:t>
            </a:r>
            <a:endParaRPr lang="ru-RU" cap="none" dirty="0"/>
          </a:p>
        </p:txBody>
      </p:sp>
      <p:pic>
        <p:nvPicPr>
          <p:cNvPr id="30722" name="Picture 2" descr="E:\Фотографии\1. Центральная библиотека\2014\Детская\Выставка Дет.дом.12.11.14\100_74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785926"/>
            <a:ext cx="6427676" cy="4286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4357686" y="1054040"/>
            <a:ext cx="450059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Познавательно-игровая программа «Встреча на сказочной дороге», посвященная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сказкам</a:t>
            </a:r>
          </a:p>
          <a:p>
            <a:pPr marL="0" marR="0" lvl="0" indent="539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братьев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Гримм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8434" name="Picture 2" descr="E:\ЦПИ\Документы на наш сайт\2015\гримм\гримм 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71480"/>
            <a:ext cx="3709148" cy="2786082"/>
          </a:xfrm>
          <a:prstGeom prst="rect">
            <a:avLst/>
          </a:prstGeom>
          <a:noFill/>
        </p:spPr>
      </p:pic>
      <p:pic>
        <p:nvPicPr>
          <p:cNvPr id="18435" name="Picture 3" descr="E:\ЦПИ\Документы на наш сайт\2015\гримм\гримм 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571876"/>
            <a:ext cx="3657604" cy="2748847"/>
          </a:xfrm>
          <a:prstGeom prst="rect">
            <a:avLst/>
          </a:prstGeom>
          <a:noFill/>
        </p:spPr>
      </p:pic>
      <p:pic>
        <p:nvPicPr>
          <p:cNvPr id="18436" name="Picture 4" descr="E:\ЦПИ\Документы на наш сайт\2015\гримм\Гримм 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3571876"/>
            <a:ext cx="4143404" cy="27630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824558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r>
              <a:rPr lang="ru-RU" b="1" u="sng" dirty="0" smtClean="0"/>
              <a:t>Цели проекта</a:t>
            </a:r>
            <a:r>
              <a:rPr lang="ru-RU" b="1" dirty="0" smtClean="0"/>
              <a:t>: </a:t>
            </a:r>
            <a:r>
              <a:rPr lang="ru-RU" dirty="0" smtClean="0"/>
              <a:t>поддержка чтения, формирование в общественном мнении представлений о ценности и значимости чтения и книги; продвижение лучших образцов литературы в сферу детского чтения; воспитание доброго отношения к книге и любви к чтению; сохранение и развитие традиций семейного чтения.</a:t>
            </a:r>
          </a:p>
          <a:p>
            <a:pPr algn="just">
              <a:buNone/>
            </a:pPr>
            <a:r>
              <a:rPr lang="ru-RU" dirty="0" smtClean="0"/>
              <a:t> </a:t>
            </a:r>
          </a:p>
          <a:p>
            <a:pPr algn="just">
              <a:buNone/>
            </a:pPr>
            <a:r>
              <a:rPr lang="ru-RU" b="1" u="sng" dirty="0" smtClean="0"/>
              <a:t>Задачи проекта</a:t>
            </a:r>
            <a:r>
              <a:rPr lang="ru-RU" b="1" dirty="0" smtClean="0"/>
              <a:t>: </a:t>
            </a:r>
            <a:r>
              <a:rPr lang="ru-RU" dirty="0" smtClean="0"/>
              <a:t>приобщение ребенка к чтению художественной литературы и посещению библиотеки; воспитание эстетически развитого читателя; знакомство детей и родителей с лучшими произведениями детской литературы; организация работы библиотеки как центра информации для родителей по вопросам детского чтения; проведение мероприятий для детей и родителей, стимулирующих чтение.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971536"/>
          </a:xfrm>
        </p:spPr>
        <p:txBody>
          <a:bodyPr>
            <a:normAutofit fontScale="90000"/>
          </a:bodyPr>
          <a:lstStyle/>
          <a:p>
            <a:pPr algn="ctr"/>
            <a:r>
              <a:rPr lang="ru-RU" cap="none" dirty="0" smtClean="0"/>
              <a:t>Театрализованное представление </a:t>
            </a:r>
            <a:br>
              <a:rPr lang="ru-RU" cap="none" dirty="0" smtClean="0"/>
            </a:br>
            <a:r>
              <a:rPr lang="ru-RU" cap="none" dirty="0" smtClean="0"/>
              <a:t>«В гостях у бабушек Арины и </a:t>
            </a:r>
            <a:r>
              <a:rPr lang="ru-RU" cap="none" dirty="0" err="1" smtClean="0"/>
              <a:t>Агриппины</a:t>
            </a:r>
            <a:r>
              <a:rPr lang="ru-RU" cap="none" dirty="0" smtClean="0"/>
              <a:t>»</a:t>
            </a:r>
            <a:endParaRPr lang="ru-RU" cap="none" dirty="0"/>
          </a:p>
        </p:txBody>
      </p:sp>
      <p:pic>
        <p:nvPicPr>
          <p:cNvPr id="31746" name="Picture 2" descr="E:\Фотографии\1. Центральная библиотека\2015\Детская библиотека 2015\ФОТО 2015 года весна-лето\Фото Ершов П.П\100_86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571612"/>
            <a:ext cx="4351327" cy="2901672"/>
          </a:xfrm>
          <a:prstGeom prst="rect">
            <a:avLst/>
          </a:prstGeom>
          <a:noFill/>
        </p:spPr>
      </p:pic>
      <p:pic>
        <p:nvPicPr>
          <p:cNvPr id="31747" name="Picture 3" descr="E:\Фотографии\1. Центральная библиотека\2015\Детская библиотека 2015\ФОТО 2015 года весна-лето\Фото Ершов П.П\100_8640.JPG"/>
          <p:cNvPicPr>
            <a:picLocks noChangeAspect="1" noChangeArrowheads="1"/>
          </p:cNvPicPr>
          <p:nvPr/>
        </p:nvPicPr>
        <p:blipFill>
          <a:blip r:embed="rId3" cstate="print"/>
          <a:srcRect l="23196" t="16477" r="8436"/>
          <a:stretch>
            <a:fillRect/>
          </a:stretch>
        </p:blipFill>
        <p:spPr bwMode="auto">
          <a:xfrm>
            <a:off x="4500562" y="3071810"/>
            <a:ext cx="4286280" cy="34919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cap="none" dirty="0" smtClean="0"/>
              <a:t>Праздничная </a:t>
            </a:r>
            <a:r>
              <a:rPr lang="ru-RU" cap="none" dirty="0" smtClean="0"/>
              <a:t>программа </a:t>
            </a:r>
            <a:r>
              <a:rPr lang="ru-RU" cap="none" dirty="0" smtClean="0"/>
              <a:t/>
            </a:r>
            <a:br>
              <a:rPr lang="ru-RU" cap="none" dirty="0" smtClean="0"/>
            </a:br>
            <a:r>
              <a:rPr lang="ru-RU" cap="none" dirty="0" smtClean="0"/>
              <a:t>«</a:t>
            </a:r>
            <a:r>
              <a:rPr lang="ru-RU" cap="none" dirty="0" smtClean="0"/>
              <a:t>Скажи спасибо папе!»</a:t>
            </a:r>
            <a:endParaRPr lang="ru-RU" cap="none" dirty="0"/>
          </a:p>
        </p:txBody>
      </p:sp>
      <p:pic>
        <p:nvPicPr>
          <p:cNvPr id="32770" name="Picture 2" descr="E:\ЦПИ\Документы на наш сайт\2015\День отца\Папа 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500174"/>
            <a:ext cx="4283085" cy="2856165"/>
          </a:xfrm>
          <a:prstGeom prst="rect">
            <a:avLst/>
          </a:prstGeom>
          <a:noFill/>
        </p:spPr>
      </p:pic>
      <p:pic>
        <p:nvPicPr>
          <p:cNvPr id="32771" name="Picture 3" descr="E:\ЦПИ\Документы на наш сайт\2015\День отца\100_91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643314"/>
            <a:ext cx="4283085" cy="28561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cap="none" dirty="0" smtClean="0"/>
              <a:t>Библиотечный  </a:t>
            </a:r>
            <a:r>
              <a:rPr lang="ru-RU" cap="none" dirty="0" smtClean="0"/>
              <a:t>урок-экскурсия  </a:t>
            </a:r>
            <a:r>
              <a:rPr lang="ru-RU" cap="none" dirty="0" smtClean="0"/>
              <a:t/>
            </a:r>
            <a:br>
              <a:rPr lang="ru-RU" cap="none" dirty="0" smtClean="0"/>
            </a:br>
            <a:r>
              <a:rPr lang="ru-RU" cap="none" dirty="0" smtClean="0"/>
              <a:t>«</a:t>
            </a:r>
            <a:r>
              <a:rPr lang="ru-RU" cap="none" dirty="0" smtClean="0"/>
              <a:t>Здравствуй, </a:t>
            </a:r>
            <a:r>
              <a:rPr lang="ru-RU" cap="none" dirty="0" err="1" smtClean="0"/>
              <a:t>Книжкин</a:t>
            </a:r>
            <a:r>
              <a:rPr lang="ru-RU" cap="none" dirty="0" smtClean="0"/>
              <a:t>  </a:t>
            </a:r>
            <a:r>
              <a:rPr lang="ru-RU" cap="none" dirty="0" smtClean="0"/>
              <a:t>дом»</a:t>
            </a:r>
            <a:endParaRPr lang="ru-RU" cap="none" dirty="0"/>
          </a:p>
        </p:txBody>
      </p:sp>
      <p:pic>
        <p:nvPicPr>
          <p:cNvPr id="33794" name="Picture 2" descr="E:\ЦПИ\Документы на наш сайт\2015\Книжкин дом\Кн.дом 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643050"/>
            <a:ext cx="3546422" cy="2659817"/>
          </a:xfrm>
          <a:prstGeom prst="rect">
            <a:avLst/>
          </a:prstGeom>
          <a:noFill/>
        </p:spPr>
      </p:pic>
      <p:pic>
        <p:nvPicPr>
          <p:cNvPr id="33796" name="Picture 4" descr="E:\ЦПИ\Документы на наш сайт\2015\Книжкин дом\Кн.дом 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1714488"/>
            <a:ext cx="3332108" cy="2499081"/>
          </a:xfrm>
          <a:prstGeom prst="rect">
            <a:avLst/>
          </a:prstGeom>
          <a:noFill/>
        </p:spPr>
      </p:pic>
      <p:pic>
        <p:nvPicPr>
          <p:cNvPr id="33795" name="Picture 3" descr="E:\ЦПИ\Документы на наш сайт\2015\Книжкин дом\Кн.дом 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3714752"/>
            <a:ext cx="3905277" cy="29289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68" y="428604"/>
            <a:ext cx="5072098" cy="5857916"/>
          </a:xfrm>
        </p:spPr>
        <p:txBody>
          <a:bodyPr>
            <a:normAutofit/>
          </a:bodyPr>
          <a:lstStyle/>
          <a:p>
            <a:pPr algn="ctr"/>
            <a:r>
              <a:rPr lang="ru-RU" cap="none" dirty="0" smtClean="0">
                <a:latin typeface="Times New Roman" pitchFamily="18" charset="0"/>
                <a:cs typeface="Times New Roman" pitchFamily="18" charset="0"/>
              </a:rPr>
              <a:t>За участие </a:t>
            </a:r>
            <a:br>
              <a:rPr lang="ru-RU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cap="none" dirty="0" smtClean="0">
                <a:latin typeface="Times New Roman" pitchFamily="18" charset="0"/>
                <a:cs typeface="Times New Roman" pitchFamily="18" charset="0"/>
              </a:rPr>
              <a:t>в областном конкурсе «Библиотека 21 века» мы получили сертификат на сумму </a:t>
            </a:r>
            <a:br>
              <a:rPr lang="ru-RU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cap="none" dirty="0" smtClean="0">
                <a:latin typeface="Times New Roman" pitchFamily="18" charset="0"/>
                <a:cs typeface="Times New Roman" pitchFamily="18" charset="0"/>
              </a:rPr>
              <a:t>25 000 рублей.</a:t>
            </a:r>
            <a:endParaRPr lang="ru-RU" cap="none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E:\Фотографии\1. Центральная библиотека\2015\Семинар в Кургане 27 мая\DSC_5387.JPG"/>
          <p:cNvPicPr>
            <a:picLocks noChangeAspect="1" noChangeArrowheads="1"/>
          </p:cNvPicPr>
          <p:nvPr/>
        </p:nvPicPr>
        <p:blipFill>
          <a:blip r:embed="rId2" cstate="print"/>
          <a:srcRect l="30142" t="23091" r="57112" b="37943"/>
          <a:stretch>
            <a:fillRect/>
          </a:stretch>
        </p:blipFill>
        <p:spPr bwMode="auto">
          <a:xfrm>
            <a:off x="500034" y="428604"/>
            <a:ext cx="2975437" cy="5857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57752" y="1357298"/>
            <a:ext cx="428624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Интеллектуальный </a:t>
            </a:r>
            <a:r>
              <a:rPr lang="ru-RU" sz="3200" b="1" dirty="0" err="1"/>
              <a:t>квест</a:t>
            </a:r>
            <a:r>
              <a:rPr lang="ru-RU" sz="3200" b="1" dirty="0"/>
              <a:t> </a:t>
            </a:r>
            <a:endParaRPr lang="ru-RU" sz="3200" b="1" dirty="0" smtClean="0"/>
          </a:p>
          <a:p>
            <a:pPr algn="ctr"/>
            <a:r>
              <a:rPr lang="ru-RU" sz="3200" b="1" dirty="0" smtClean="0"/>
              <a:t>«</a:t>
            </a:r>
            <a:r>
              <a:rPr lang="ru-RU" sz="3200" b="1" i="1" dirty="0"/>
              <a:t>Имя гордое – Россия</a:t>
            </a:r>
            <a:r>
              <a:rPr lang="ru-RU" sz="3200" b="1" i="1" dirty="0" smtClean="0"/>
              <a:t>…»</a:t>
            </a:r>
            <a:r>
              <a:rPr lang="ru-RU" sz="3200" b="1" dirty="0"/>
              <a:t> </a:t>
            </a:r>
            <a:endParaRPr lang="ru-RU" sz="3200" b="1" dirty="0" smtClean="0"/>
          </a:p>
          <a:p>
            <a:pPr algn="ctr"/>
            <a:r>
              <a:rPr lang="ru-RU" sz="2800" dirty="0" smtClean="0"/>
              <a:t>                                                             </a:t>
            </a:r>
            <a:endParaRPr lang="ru-RU" sz="2800" dirty="0"/>
          </a:p>
        </p:txBody>
      </p:sp>
      <p:pic>
        <p:nvPicPr>
          <p:cNvPr id="34819" name="Рисунок 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285860"/>
            <a:ext cx="4334713" cy="2857520"/>
          </a:xfrm>
          <a:prstGeom prst="rect">
            <a:avLst/>
          </a:prstGeom>
          <a:noFill/>
        </p:spPr>
      </p:pic>
      <p:pic>
        <p:nvPicPr>
          <p:cNvPr id="34818" name="Рисунок 26"/>
          <p:cNvPicPr>
            <a:picLocks noChangeAspect="1" noChangeArrowheads="1"/>
          </p:cNvPicPr>
          <p:nvPr/>
        </p:nvPicPr>
        <p:blipFill>
          <a:blip r:embed="rId3" cstate="print"/>
          <a:srcRect t="16657"/>
          <a:stretch>
            <a:fillRect/>
          </a:stretch>
        </p:blipFill>
        <p:spPr bwMode="auto">
          <a:xfrm>
            <a:off x="0" y="4143381"/>
            <a:ext cx="4981564" cy="2714620"/>
          </a:xfrm>
          <a:prstGeom prst="rect">
            <a:avLst/>
          </a:prstGeom>
          <a:noFill/>
        </p:spPr>
      </p:pic>
      <p:pic>
        <p:nvPicPr>
          <p:cNvPr id="34817" name="Рисунок 22"/>
          <p:cNvPicPr>
            <a:picLocks noChangeAspect="1" noChangeArrowheads="1"/>
          </p:cNvPicPr>
          <p:nvPr/>
        </p:nvPicPr>
        <p:blipFill>
          <a:blip r:embed="rId4" cstate="print"/>
          <a:srcRect t="8364"/>
          <a:stretch>
            <a:fillRect/>
          </a:stretch>
        </p:blipFill>
        <p:spPr bwMode="auto">
          <a:xfrm>
            <a:off x="4427209" y="4000505"/>
            <a:ext cx="4716791" cy="2857496"/>
          </a:xfrm>
          <a:prstGeom prst="rect">
            <a:avLst/>
          </a:prstGeom>
          <a:noFill/>
        </p:spPr>
      </p:pic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1581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2714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57290" y="357166"/>
            <a:ext cx="59293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3600" b="1" u="sng" dirty="0" smtClean="0">
                <a:latin typeface="Arial" pitchFamily="34" charset="0"/>
                <a:cs typeface="Arial" pitchFamily="34" charset="0"/>
              </a:rPr>
              <a:t>Реализация </a:t>
            </a:r>
            <a:r>
              <a:rPr lang="ru-RU" sz="3600" b="1" u="sng" dirty="0" smtClean="0">
                <a:latin typeface="Arial" pitchFamily="34" charset="0"/>
                <a:cs typeface="Arial" pitchFamily="34" charset="0"/>
              </a:rPr>
              <a:t>проекта:</a:t>
            </a:r>
            <a:endParaRPr lang="ru-RU" sz="36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3071810"/>
            <a:ext cx="50720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Театрализованное игровое представление «</a:t>
            </a:r>
            <a:r>
              <a:rPr lang="ru-RU" b="1" i="1" dirty="0"/>
              <a:t>Получил молодой солдат боевой орден</a:t>
            </a:r>
            <a:r>
              <a:rPr lang="ru-RU" b="1" i="1" dirty="0" smtClean="0"/>
              <a:t>»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57818" y="3071810"/>
            <a:ext cx="36433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Игровая программа </a:t>
            </a:r>
            <a:endParaRPr lang="ru-RU" b="1" dirty="0" smtClean="0"/>
          </a:p>
          <a:p>
            <a:pPr algn="ctr"/>
            <a:r>
              <a:rPr lang="ru-RU" b="1" dirty="0" smtClean="0"/>
              <a:t>«</a:t>
            </a:r>
            <a:r>
              <a:rPr lang="ru-RU" b="1" i="1" dirty="0"/>
              <a:t>Для самых любимых</a:t>
            </a:r>
            <a:r>
              <a:rPr lang="ru-RU" b="1" dirty="0" smtClean="0"/>
              <a:t>». 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214290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/>
              <a:t>Семейный клуб </a:t>
            </a:r>
            <a:r>
              <a:rPr lang="ru-RU" sz="4000" b="1" dirty="0"/>
              <a:t>«</a:t>
            </a:r>
            <a:r>
              <a:rPr lang="ru-RU" sz="4000" b="1" i="1" dirty="0"/>
              <a:t>Очаг</a:t>
            </a:r>
            <a:r>
              <a:rPr lang="ru-RU" sz="4000" b="1" dirty="0"/>
              <a:t>» </a:t>
            </a:r>
            <a:r>
              <a:rPr lang="ru-RU" sz="4000" b="1" dirty="0" smtClean="0"/>
              <a:t> </a:t>
            </a:r>
          </a:p>
        </p:txBody>
      </p:sp>
      <p:pic>
        <p:nvPicPr>
          <p:cNvPr id="6" name="Рисунок 5" descr="E:\ЦПИ\документы на сайт\23 февраля\О 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071546"/>
            <a:ext cx="321471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E:\ЦПИ\документы на сайт\8 марта\8 марта 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1071546"/>
            <a:ext cx="314327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71472" y="6000768"/>
            <a:ext cx="75724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Мастер-класс руководителя Центра развития ребенка «Город детства» </a:t>
            </a:r>
            <a:r>
              <a:rPr lang="ru-RU" b="1" dirty="0" err="1"/>
              <a:t>С.В.Дедяевой</a:t>
            </a:r>
            <a:r>
              <a:rPr lang="ru-RU" b="1" dirty="0"/>
              <a:t> «</a:t>
            </a:r>
            <a:r>
              <a:rPr lang="ru-RU" b="1" i="1" dirty="0"/>
              <a:t>Не запрещай себе </a:t>
            </a:r>
            <a:r>
              <a:rPr lang="ru-RU" b="1" i="1" dirty="0" smtClean="0"/>
              <a:t>творить</a:t>
            </a:r>
            <a:r>
              <a:rPr lang="ru-RU" b="1" dirty="0" smtClean="0"/>
              <a:t>»</a:t>
            </a:r>
            <a:endParaRPr lang="ru-RU" b="1" dirty="0"/>
          </a:p>
        </p:txBody>
      </p:sp>
      <p:pic>
        <p:nvPicPr>
          <p:cNvPr id="9" name="Рисунок 8" descr="D:\Фото\Фото 2014г\Иванова. Л.И\мастер-класс С В Дедяевой\Изображение 07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3786190"/>
            <a:ext cx="321471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D:\Фото\Фото 2014г\Иванова. Л.И\мастер-класс С В Дедяевой\Изображение 04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3786190"/>
            <a:ext cx="3143272" cy="2159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/>
              <a:t>Беседа «</a:t>
            </a:r>
            <a:r>
              <a:rPr lang="ru-RU" sz="4000" b="1" i="1" dirty="0"/>
              <a:t>Путем </a:t>
            </a:r>
            <a:r>
              <a:rPr lang="ru-RU" sz="4000" b="1" i="1" dirty="0" err="1"/>
              <a:t>Далмата</a:t>
            </a:r>
            <a:r>
              <a:rPr lang="ru-RU" sz="4000" b="1" dirty="0"/>
              <a:t>» </a:t>
            </a:r>
            <a:endParaRPr lang="ru-RU" sz="4000" b="1" dirty="0" smtClean="0"/>
          </a:p>
          <a:p>
            <a:pPr algn="ctr"/>
            <a:r>
              <a:rPr lang="ru-RU" sz="4000" b="1" dirty="0" smtClean="0"/>
              <a:t>из </a:t>
            </a:r>
            <a:r>
              <a:rPr lang="ru-RU" sz="4000" b="1" dirty="0"/>
              <a:t>цикла «</a:t>
            </a:r>
            <a:r>
              <a:rPr lang="ru-RU" sz="4000" b="1" i="1" dirty="0"/>
              <a:t>Уроки добра</a:t>
            </a:r>
            <a:r>
              <a:rPr lang="ru-RU" sz="4000" b="1" dirty="0" smtClean="0"/>
              <a:t>»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/>
          </a:p>
        </p:txBody>
      </p:sp>
      <p:pic>
        <p:nvPicPr>
          <p:cNvPr id="6" name="Рисунок 5" descr="E:\Фотографии\1. Центральная библиотека\2014\Детская\Синицына православная книга\100_3101.jpg"/>
          <p:cNvPicPr/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142844" y="1214422"/>
            <a:ext cx="428628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E:\Фотографии\1. Центральная библиотека\2014\Детская\Синицына православная книга\100_3107.jpg"/>
          <p:cNvPicPr/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4786314" y="1214422"/>
            <a:ext cx="435768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5" name="Рисунок 1" descr="100_315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3" y="3214687"/>
            <a:ext cx="5457897" cy="36433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Театрализованное </a:t>
            </a:r>
            <a:r>
              <a:rPr lang="ru-RU" sz="3200" b="1" dirty="0"/>
              <a:t>представление «</a:t>
            </a:r>
            <a:r>
              <a:rPr lang="ru-RU" sz="3200" b="1" i="1" dirty="0"/>
              <a:t>Сказка – это пароль, который открывает душу»</a:t>
            </a:r>
            <a:r>
              <a:rPr lang="ru-RU" sz="3200" b="1" dirty="0"/>
              <a:t>, </a:t>
            </a:r>
            <a:r>
              <a:rPr lang="ru-RU" sz="2400" dirty="0"/>
              <a:t>посвященное юбилею </a:t>
            </a:r>
            <a:r>
              <a:rPr lang="ru-RU" sz="2400" dirty="0" err="1" smtClean="0"/>
              <a:t>Т.Н.Лепихиной</a:t>
            </a:r>
            <a:r>
              <a:rPr lang="ru-RU" sz="2400" dirty="0"/>
              <a:t>.</a:t>
            </a:r>
          </a:p>
        </p:txBody>
      </p:sp>
      <p:pic>
        <p:nvPicPr>
          <p:cNvPr id="3" name="Рисунок 2" descr="E:\ЦПИ\документы на сайт\Сказка это пароль который открывает душу\Лепихина 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1357298"/>
            <a:ext cx="407193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E:\ЦПИ\документы на сайт\Сказка это пароль который открывает душу\Лепихина 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28736"/>
            <a:ext cx="400049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E:\Фотографии\1. Центральная библиотека\2014\Детская\2014-04-02 Лепихина д.с.11\100_46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4095002"/>
            <a:ext cx="4143372" cy="2762998"/>
          </a:xfrm>
          <a:prstGeom prst="rect">
            <a:avLst/>
          </a:prstGeom>
          <a:noFill/>
        </p:spPr>
      </p:pic>
      <p:pic>
        <p:nvPicPr>
          <p:cNvPr id="1027" name="Picture 3" descr="E:\Фотографии\1. Центральная библиотека\2014\Детская\2014-04-02 Лепихина д.с.11\100_465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4047364"/>
            <a:ext cx="4214810" cy="28106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Акция «</a:t>
            </a:r>
            <a:r>
              <a:rPr lang="ru-RU" sz="2800" b="1" i="1" dirty="0" smtClean="0"/>
              <a:t>Ромашковая </a:t>
            </a:r>
            <a:r>
              <a:rPr lang="ru-RU" sz="2800" b="1" i="1" dirty="0"/>
              <a:t>поляна</a:t>
            </a:r>
            <a:r>
              <a:rPr lang="ru-RU" sz="2800" b="1" dirty="0" smtClean="0"/>
              <a:t>» </a:t>
            </a:r>
            <a:endParaRPr lang="ru-RU" sz="2800" dirty="0"/>
          </a:p>
        </p:txBody>
      </p:sp>
      <p:pic>
        <p:nvPicPr>
          <p:cNvPr id="52226" name="Рисунок 5" descr="семья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99742" y="857232"/>
            <a:ext cx="4244258" cy="2857520"/>
          </a:xfrm>
          <a:prstGeom prst="rect">
            <a:avLst/>
          </a:prstGeom>
          <a:noFill/>
        </p:spPr>
      </p:pic>
      <p:pic>
        <p:nvPicPr>
          <p:cNvPr id="52225" name="Рисунок 7" descr="семья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" y="843259"/>
            <a:ext cx="4071935" cy="2728617"/>
          </a:xfrm>
          <a:prstGeom prst="rect">
            <a:avLst/>
          </a:prstGeom>
          <a:noFill/>
        </p:spPr>
      </p:pic>
      <p:sp>
        <p:nvSpPr>
          <p:cNvPr id="52230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2227" name="Рисунок 6" descr="семья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2207" y="3286124"/>
            <a:ext cx="5438947" cy="3571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5715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Акция «</a:t>
            </a:r>
            <a:r>
              <a:rPr lang="ru-RU" sz="3600" b="1" dirty="0" err="1" smtClean="0">
                <a:solidFill>
                  <a:schemeClr val="tx1"/>
                </a:solidFill>
              </a:rPr>
              <a:t>Библиосумерки</a:t>
            </a:r>
            <a:r>
              <a:rPr lang="ru-RU" sz="3600" b="1" dirty="0" smtClean="0">
                <a:solidFill>
                  <a:schemeClr val="tx1"/>
                </a:solidFill>
              </a:rPr>
              <a:t>»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E:\Фотографии\1. Центральная библиотека\2014\Детская\2014-04-28 Библиосумерки\100_516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357298"/>
            <a:ext cx="3910742" cy="2607161"/>
          </a:xfrm>
          <a:prstGeom prst="rect">
            <a:avLst/>
          </a:prstGeom>
          <a:noFill/>
        </p:spPr>
      </p:pic>
      <p:pic>
        <p:nvPicPr>
          <p:cNvPr id="1027" name="Picture 3" descr="E:\Фотографии\1. Центральная библиотека\2014\Детская\2014-04-28 Библиосумерки\100_5152.jpg"/>
          <p:cNvPicPr>
            <a:picLocks noChangeAspect="1" noChangeArrowheads="1"/>
          </p:cNvPicPr>
          <p:nvPr/>
        </p:nvPicPr>
        <p:blipFill>
          <a:blip r:embed="rId3" cstate="print"/>
          <a:srcRect r="7892" b="8491"/>
          <a:stretch>
            <a:fillRect/>
          </a:stretch>
        </p:blipFill>
        <p:spPr bwMode="auto">
          <a:xfrm>
            <a:off x="5786446" y="1285860"/>
            <a:ext cx="1819958" cy="2711448"/>
          </a:xfrm>
          <a:prstGeom prst="rect">
            <a:avLst/>
          </a:prstGeom>
          <a:noFill/>
        </p:spPr>
      </p:pic>
      <p:pic>
        <p:nvPicPr>
          <p:cNvPr id="1028" name="Picture 4" descr="E:\Фотографии\1. Центральная библиотека\2014\Детская\2014-04-28 Библиосумерки\100_519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4071942"/>
            <a:ext cx="3929090" cy="2620104"/>
          </a:xfrm>
          <a:prstGeom prst="rect">
            <a:avLst/>
          </a:prstGeom>
          <a:noFill/>
        </p:spPr>
      </p:pic>
      <p:pic>
        <p:nvPicPr>
          <p:cNvPr id="1029" name="Picture 5" descr="E:\Фотографии\1. Центральная библиотека\2014\Детская\2014-04-28 Библиосумерки\100_52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4069656"/>
            <a:ext cx="3929090" cy="26201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637</TotalTime>
  <Words>199</Words>
  <Application>Microsoft Office PowerPoint</Application>
  <PresentationFormat>Экран (4:3)</PresentationFormat>
  <Paragraphs>37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Трек</vt:lpstr>
      <vt:lpstr>  проект  «Читаем?!  С детства»  </vt:lpstr>
      <vt:lpstr>Слайд 2</vt:lpstr>
      <vt:lpstr>За участие  в областном конкурсе «Библиотека 21 века» мы получили сертификат на сумму  25 000 рублей.</vt:lpstr>
      <vt:lpstr>Слайд 4</vt:lpstr>
      <vt:lpstr>Слайд 5</vt:lpstr>
      <vt:lpstr>Слайд 6</vt:lpstr>
      <vt:lpstr>Слайд 7</vt:lpstr>
      <vt:lpstr>Слайд 8</vt:lpstr>
      <vt:lpstr>Акция «Библиосумерки»</vt:lpstr>
      <vt:lpstr>Театрализованное представление «Загадочное происшествие в зимнем лесу»</vt:lpstr>
      <vt:lpstr>Игровая программа  «Кем я вырасту тогда»</vt:lpstr>
      <vt:lpstr>Игровая программа  «Июньские безобразники»</vt:lpstr>
      <vt:lpstr>Турнир дружбы «Теплый дом»</vt:lpstr>
      <vt:lpstr>Познавательно-игровая программа  «Для меня Россия – белые березы»</vt:lpstr>
      <vt:lpstr>Кукольный мини-спектакль  «Почемучка и рыжий зайчонок»</vt:lpstr>
      <vt:lpstr>Слайд 16</vt:lpstr>
      <vt:lpstr>Акция «Цветные огоньки»</vt:lpstr>
      <vt:lpstr>Выставка-сувенир  «Мастерим и фантазируем всей семьей»</vt:lpstr>
      <vt:lpstr>Слайд 19</vt:lpstr>
      <vt:lpstr>Театрализованное представление  «В гостях у бабушек Арины и Агриппины»</vt:lpstr>
      <vt:lpstr>Праздничная программа  «Скажи спасибо папе!»</vt:lpstr>
      <vt:lpstr>Библиотечный  урок-экскурсия   «Здравствуй, Книжкин  дом»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Мероприятия,  проведенные в библиотеках Далматовского района  в 2013 году. </dc:title>
  <dc:creator>User</dc:creator>
  <cp:lastModifiedBy>User</cp:lastModifiedBy>
  <cp:revision>77</cp:revision>
  <dcterms:created xsi:type="dcterms:W3CDTF">2015-01-20T08:27:45Z</dcterms:created>
  <dcterms:modified xsi:type="dcterms:W3CDTF">2015-11-18T03:16:13Z</dcterms:modified>
</cp:coreProperties>
</file>