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88" r:id="rId4"/>
    <p:sldId id="310" r:id="rId5"/>
    <p:sldId id="282" r:id="rId6"/>
    <p:sldId id="281" r:id="rId7"/>
    <p:sldId id="278" r:id="rId8"/>
    <p:sldId id="284" r:id="rId9"/>
    <p:sldId id="287" r:id="rId10"/>
    <p:sldId id="319" r:id="rId11"/>
    <p:sldId id="316" r:id="rId12"/>
    <p:sldId id="342" r:id="rId13"/>
    <p:sldId id="330" r:id="rId14"/>
    <p:sldId id="339" r:id="rId15"/>
    <p:sldId id="338" r:id="rId16"/>
    <p:sldId id="337" r:id="rId17"/>
    <p:sldId id="314" r:id="rId18"/>
    <p:sldId id="344" r:id="rId19"/>
    <p:sldId id="343" r:id="rId20"/>
    <p:sldId id="303" r:id="rId21"/>
    <p:sldId id="331" r:id="rId22"/>
    <p:sldId id="332" r:id="rId23"/>
    <p:sldId id="296" r:id="rId24"/>
    <p:sldId id="328" r:id="rId25"/>
    <p:sldId id="298" r:id="rId26"/>
    <p:sldId id="280" r:id="rId27"/>
    <p:sldId id="324" r:id="rId28"/>
    <p:sldId id="325" r:id="rId29"/>
    <p:sldId id="326" r:id="rId30"/>
    <p:sldId id="327" r:id="rId31"/>
    <p:sldId id="335" r:id="rId32"/>
    <p:sldId id="334" r:id="rId33"/>
    <p:sldId id="329" r:id="rId34"/>
    <p:sldId id="304" r:id="rId35"/>
    <p:sldId id="340" r:id="rId36"/>
    <p:sldId id="306" r:id="rId37"/>
    <p:sldId id="341" r:id="rId38"/>
    <p:sldId id="307" r:id="rId39"/>
    <p:sldId id="322" r:id="rId40"/>
    <p:sldId id="308" r:id="rId41"/>
    <p:sldId id="321" r:id="rId42"/>
    <p:sldId id="345" r:id="rId43"/>
    <p:sldId id="309" r:id="rId44"/>
    <p:sldId id="347" r:id="rId45"/>
    <p:sldId id="346" r:id="rId46"/>
    <p:sldId id="348" r:id="rId47"/>
  </p:sldIdLst>
  <p:sldSz cx="9144000" cy="6858000" type="screen4x3"/>
  <p:notesSz cx="6858000" cy="9144000"/>
  <p:photoAlbum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9123" autoAdjust="0"/>
    <p:restoredTop sz="94660"/>
  </p:normalViewPr>
  <p:slideViewPr>
    <p:cSldViewPr>
      <p:cViewPr varScale="1">
        <p:scale>
          <a:sx n="92" d="100"/>
          <a:sy n="92" d="100"/>
        </p:scale>
        <p:origin x="-7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67EF1-63B8-40C0-849A-50AA19AD2341}" type="datetimeFigureOut">
              <a:rPr lang="ru-RU"/>
              <a:pPr>
                <a:defRPr/>
              </a:pPr>
              <a:t>02.01.2002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6BFA8-360A-4701-AF87-B79E029C4D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F0D61-1722-479D-874F-D9232808EDE9}" type="datetimeFigureOut">
              <a:rPr lang="ru-RU"/>
              <a:pPr>
                <a:defRPr/>
              </a:pPr>
              <a:t>02.01.2002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563E1-7C97-4E9E-B62F-366FABC91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8DE2C-5865-4287-AF80-796A64D4D3C3}" type="datetimeFigureOut">
              <a:rPr lang="ru-RU"/>
              <a:pPr>
                <a:defRPr/>
              </a:pPr>
              <a:t>02.01.2002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54447-C949-4B75-81B6-95DC67C4A2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588E0-ED20-4CCC-AAF4-5E3C26564D4C}" type="datetimeFigureOut">
              <a:rPr lang="ru-RU"/>
              <a:pPr>
                <a:defRPr/>
              </a:pPr>
              <a:t>02.01.2002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060EE-092F-4B74-9143-12C4F776C1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186BD-BC52-4BA8-87AF-EEEACEF1B9C9}" type="datetimeFigureOut">
              <a:rPr lang="ru-RU"/>
              <a:pPr>
                <a:defRPr/>
              </a:pPr>
              <a:t>02.01.2002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6D6EE-00F5-4148-BFEC-73A013C081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CCA85-8B20-4EA4-A823-774116BC3562}" type="datetimeFigureOut">
              <a:rPr lang="ru-RU"/>
              <a:pPr>
                <a:defRPr/>
              </a:pPr>
              <a:t>02.01.2002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D572E-312B-4D10-B8C5-7CF50B8576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C4479-DC5E-4F89-B638-DC58BCC79E2A}" type="datetimeFigureOut">
              <a:rPr lang="ru-RU"/>
              <a:pPr>
                <a:defRPr/>
              </a:pPr>
              <a:t>02.01.2002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4A703-54A6-4A00-9BB0-A4F05E9883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A5F50-91C7-41ED-9569-C47E4102B146}" type="datetimeFigureOut">
              <a:rPr lang="ru-RU"/>
              <a:pPr>
                <a:defRPr/>
              </a:pPr>
              <a:t>02.01.2002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4847D-1FF1-4836-8C05-82C2EDB4AD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14738-A452-4CA5-867C-DDF1FB3D42C6}" type="datetimeFigureOut">
              <a:rPr lang="ru-RU"/>
              <a:pPr>
                <a:defRPr/>
              </a:pPr>
              <a:t>02.01.2002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D5AFB-68E3-4B84-9D27-DD2548756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E6B4E-7651-4A26-AAE5-A98D9B3F0345}" type="datetimeFigureOut">
              <a:rPr lang="ru-RU"/>
              <a:pPr>
                <a:defRPr/>
              </a:pPr>
              <a:t>02.01.2002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46410-D746-4FE0-A1C0-D0BE1783EF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ADD57-F84C-471F-B84C-217FADBE240E}" type="datetimeFigureOut">
              <a:rPr lang="ru-RU"/>
              <a:pPr>
                <a:defRPr/>
              </a:pPr>
              <a:t>02.01.2002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BA346-EBDC-4D4C-8F8A-AF7F2C829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28BA32-DC77-49D4-8777-EEA7722F09A5}" type="datetimeFigureOut">
              <a:rPr lang="ru-RU"/>
              <a:pPr>
                <a:defRPr/>
              </a:pPr>
              <a:t>02.01.2002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C7CCE8-6EFB-459A-9A29-A062A3B6D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5.jpeg"/><Relationship Id="rId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7.jpeg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0.jpe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jpeg"/><Relationship Id="rId7" Type="http://schemas.openxmlformats.org/officeDocument/2006/relationships/image" Target="../media/image9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2.jpeg"/><Relationship Id="rId11" Type="http://schemas.openxmlformats.org/officeDocument/2006/relationships/image" Target="../media/image97.jpeg"/><Relationship Id="rId5" Type="http://schemas.openxmlformats.org/officeDocument/2006/relationships/image" Target="../media/image91.jpeg"/><Relationship Id="rId10" Type="http://schemas.openxmlformats.org/officeDocument/2006/relationships/image" Target="../media/image96.jpe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584950" cy="1198563"/>
          </a:xfrm>
        </p:spPr>
        <p:txBody>
          <a:bodyPr/>
          <a:lstStyle/>
          <a:p>
            <a:r>
              <a:rPr lang="ru-RU" b="1" smtClean="0">
                <a:solidFill>
                  <a:srgbClr val="00B050"/>
                </a:solidFill>
              </a:rPr>
              <a:t>социально-инновационный проект</a:t>
            </a:r>
          </a:p>
          <a:p>
            <a:endParaRPr lang="ru-RU" b="1" smtClean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348880"/>
            <a:ext cx="818379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«Библиотека и семья: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время чтения и общения»</a:t>
            </a:r>
            <a:endParaRPr 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2484438" y="549275"/>
            <a:ext cx="46085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B050"/>
                </a:solidFill>
                <a:latin typeface="Calibri" pitchFamily="34" charset="0"/>
              </a:rPr>
              <a:t>РМКУК «Каргапольская межпоселенческая центральная библиотека»</a:t>
            </a:r>
          </a:p>
          <a:p>
            <a:pPr algn="ctr"/>
            <a:r>
              <a:rPr lang="ru-RU" b="1">
                <a:solidFill>
                  <a:srgbClr val="00B050"/>
                </a:solidFill>
                <a:latin typeface="Calibri" pitchFamily="34" charset="0"/>
              </a:rPr>
              <a:t>ДЕТСКАЯ БИБЛИОТЕКА</a:t>
            </a:r>
          </a:p>
        </p:txBody>
      </p:sp>
      <p:sp>
        <p:nvSpPr>
          <p:cNvPr id="13317" name="TextBox 6"/>
          <p:cNvSpPr txBox="1">
            <a:spLocks noChangeArrowheads="1"/>
          </p:cNvSpPr>
          <p:nvPr/>
        </p:nvSpPr>
        <p:spPr bwMode="auto">
          <a:xfrm>
            <a:off x="3203575" y="5732463"/>
            <a:ext cx="32400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B050"/>
                </a:solidFill>
                <a:latin typeface="Calibri" pitchFamily="34" charset="0"/>
              </a:rPr>
              <a:t> Каргаполье, 2015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D:\2015\ФОТО 2015\День Семьи Любви и Верности фото\SN8557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124744"/>
            <a:ext cx="5076056" cy="3807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D:\2015\ФОТО 2015\День Семьи Любви и Верности фото\SN8557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924944"/>
            <a:ext cx="4932040" cy="3699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1692275" y="476250"/>
            <a:ext cx="56880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Акция-поздравление читателей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с Днем семьи, любви и верности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1331913" y="404813"/>
            <a:ext cx="6119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Цикл  мероприятий и книжных выставок</a:t>
            </a:r>
          </a:p>
          <a:p>
            <a:pPr algn="ctr"/>
            <a:r>
              <a:rPr lang="ru-RU">
                <a:latin typeface="Calibri" pitchFamily="34" charset="0"/>
              </a:rPr>
              <a:t>«Семейный круг - союз  сердец»</a:t>
            </a:r>
          </a:p>
        </p:txBody>
      </p:sp>
      <p:pic>
        <p:nvPicPr>
          <p:cNvPr id="6" name="Picture 2" descr="D:\отчет в ОДБ 2014 посл\Приложение к отчету 2014\некторые фото к отчету\Моя семья - моё богатство\SAM_6494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 l="13165"/>
          <a:stretch>
            <a:fillRect/>
          </a:stretch>
        </p:blipFill>
        <p:spPr bwMode="auto">
          <a:xfrm>
            <a:off x="323528" y="1124744"/>
            <a:ext cx="5780387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D:\отчет в ОДБ 2014 посл\Приложение к отчету 2014\некторые фото к отчету\Моя семья - моё богатство\SAM_65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8392" y="3699220"/>
            <a:ext cx="5615608" cy="3158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1403350" y="260350"/>
            <a:ext cx="6121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«Загляните в мамины глаза» -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час  любви и доброты</a:t>
            </a:r>
          </a:p>
        </p:txBody>
      </p:sp>
      <p:pic>
        <p:nvPicPr>
          <p:cNvPr id="5122" name="Picture 2" descr="D:\отчет в ОДБ 2014 посл\Приложение к отчету 2014\некторые фото к отчету\Загляните в мамины глаза\SAM_2972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755576" y="1133364"/>
            <a:ext cx="7632848" cy="5724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1331913" y="404813"/>
            <a:ext cx="6119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«Помните званье своё»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«Папы разные важны» -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Беседы  о мужчинах как защитниках Семьи и Отечества</a:t>
            </a:r>
          </a:p>
        </p:txBody>
      </p:sp>
      <p:pic>
        <p:nvPicPr>
          <p:cNvPr id="8194" name="Picture 2" descr="D:\2015\ФОТО 2015\Помните званье свое\IMG_0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776"/>
            <a:ext cx="5292080" cy="3969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4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5" name="Текст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218" name="Picture 2" descr="C:\Users\Детская библиотека\Desktop\2015 год\Патрио фото\IMG_052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427984" y="3320988"/>
            <a:ext cx="4716016" cy="3537012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1331913" y="404813"/>
            <a:ext cx="6119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«Как хорошо, что есть семья» - час нравственности</a:t>
            </a:r>
          </a:p>
        </p:txBody>
      </p:sp>
      <p:pic>
        <p:nvPicPr>
          <p:cNvPr id="1026" name="Picture 2" descr="F:\SN8551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7128792" cy="5346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1331913" y="404813"/>
            <a:ext cx="6119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«Вас за всё благодарим» -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 беседа-диалог о воспитании чувств уважения и благодарности к старшему поколению.</a:t>
            </a:r>
          </a:p>
        </p:txBody>
      </p:sp>
      <p:pic>
        <p:nvPicPr>
          <p:cNvPr id="2051" name="Picture 3" descr="F:\SN8553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3360" y="1268760"/>
            <a:ext cx="576064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F:\SN855344.JPG"/>
          <p:cNvPicPr>
            <a:picLocks noChangeAspect="1" noChangeArrowheads="1"/>
          </p:cNvPicPr>
          <p:nvPr/>
        </p:nvPicPr>
        <p:blipFill>
          <a:blip r:embed="rId4" cstate="print"/>
          <a:srcRect b="40082"/>
          <a:stretch>
            <a:fillRect/>
          </a:stretch>
        </p:blipFill>
        <p:spPr bwMode="auto">
          <a:xfrm>
            <a:off x="0" y="4265712"/>
            <a:ext cx="5768572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G:\2015 год\Работа по семейному проекту\фото проекта\День пожилого человека\SN855348.JPG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/>
          <a:stretch>
            <a:fillRect/>
          </a:stretch>
        </p:blipFill>
        <p:spPr bwMode="auto">
          <a:xfrm>
            <a:off x="251520" y="1700808"/>
            <a:ext cx="3125888" cy="23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F:\SN8552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40768"/>
            <a:ext cx="7200800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675" name="Прямоугольник 5"/>
          <p:cNvSpPr>
            <a:spLocks noChangeArrowheads="1"/>
          </p:cNvSpPr>
          <p:nvPr/>
        </p:nvSpPr>
        <p:spPr bwMode="auto">
          <a:xfrm>
            <a:off x="900113" y="404813"/>
            <a:ext cx="7127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Цикл мероприятий «Дай сердца твоего коснуться сердцем»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для детей-инвалидов  и детей, находящихся в трудной жизненной ситуации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699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700" name="Рисунок 5"/>
          <p:cNvSpPr>
            <a:spLocks noGrp="1"/>
          </p:cNvSpPr>
          <p:nvPr>
            <p:ph type="pic" idx="1"/>
          </p:nvPr>
        </p:nvSpPr>
        <p:spPr>
          <a:xfrm>
            <a:off x="3203575" y="981075"/>
            <a:ext cx="5486400" cy="4114800"/>
          </a:xfrm>
        </p:spPr>
      </p:sp>
      <p:pic>
        <p:nvPicPr>
          <p:cNvPr id="8195" name="Picture 3" descr="G:\к скем отчету\семейное\IMG_2721.JPG"/>
          <p:cNvPicPr>
            <a:picLocks noChangeAspect="1" noChangeArrowheads="1"/>
          </p:cNvPicPr>
          <p:nvPr/>
        </p:nvPicPr>
        <p:blipFill>
          <a:blip r:embed="rId3" cstate="print"/>
          <a:srcRect l="20846" t="20947" r="20089"/>
          <a:stretch>
            <a:fillRect/>
          </a:stretch>
        </p:blipFill>
        <p:spPr bwMode="auto">
          <a:xfrm>
            <a:off x="827584" y="1124744"/>
            <a:ext cx="3096344" cy="5525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отчет в ОДБ 2014 посл\Приложение к отчету 2014\некторые фото к отчету\Акции Выставки\Для мамы весна.JPG"/>
          <p:cNvPicPr>
            <a:picLocks noChangeAspect="1" noChangeArrowheads="1"/>
          </p:cNvPicPr>
          <p:nvPr/>
        </p:nvPicPr>
        <p:blipFill>
          <a:blip r:embed="rId4" cstate="print"/>
          <a:srcRect t="2175" r="1419"/>
          <a:stretch>
            <a:fillRect/>
          </a:stretch>
        </p:blipFill>
        <p:spPr bwMode="auto">
          <a:xfrm>
            <a:off x="5004048" y="1141510"/>
            <a:ext cx="3092613" cy="5455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703" name="TextBox 10"/>
          <p:cNvSpPr txBox="1">
            <a:spLocks noChangeArrowheads="1"/>
          </p:cNvSpPr>
          <p:nvPr/>
        </p:nvSpPr>
        <p:spPr bwMode="auto">
          <a:xfrm>
            <a:off x="1763713" y="260350"/>
            <a:ext cx="5400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Выставки к календарным и праздничным датам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23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" name="Picture 2" descr="D:\2015\ПРОЕКТ Библиотека и семья ДБ Каргаполье\материалы по проекту\Приложения\Фотографии\SN85565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40" b="40"/>
          <a:stretch>
            <a:fillRect/>
          </a:stretch>
        </p:blipFill>
        <p:spPr>
          <a:xfrm rot="16200000">
            <a:off x="1605947" y="1570518"/>
            <a:ext cx="5870443" cy="4402832"/>
          </a:xfrm>
          <a:effectLst>
            <a:softEdge rad="112500"/>
          </a:effectLst>
        </p:spPr>
      </p:pic>
      <p:sp>
        <p:nvSpPr>
          <p:cNvPr id="30725" name="Прямоугольник 8"/>
          <p:cNvSpPr>
            <a:spLocks noChangeArrowheads="1"/>
          </p:cNvSpPr>
          <p:nvPr/>
        </p:nvSpPr>
        <p:spPr bwMode="auto">
          <a:xfrm>
            <a:off x="1951038" y="333375"/>
            <a:ext cx="47990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Из цикла выставок, посвященных книге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и совместному чтению, для детей и родителей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47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0" name="Picture 2" descr="D:\отчет в ОДБ 2014 посл\Приложение к отчету 2014\некторые фото к отчету\Акции Выставки\Права ребёнка\SAM_239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r="6669"/>
          <a:stretch>
            <a:fillRect/>
          </a:stretch>
        </p:blipFill>
        <p:spPr>
          <a:xfrm rot="16200000">
            <a:off x="1265331" y="903021"/>
            <a:ext cx="6541330" cy="525658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1692275" y="260350"/>
            <a:ext cx="59753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 Премия за проект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«Библиотека и семья: время чтения и общения»</a:t>
            </a:r>
          </a:p>
        </p:txBody>
      </p:sp>
      <p:pic>
        <p:nvPicPr>
          <p:cNvPr id="14343" name="Picture 7" descr="SAM_40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268413"/>
            <a:ext cx="6842125" cy="513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G:\к скем отчету\Черепанова Варвара\IMG_1870.JPG"/>
          <p:cNvPicPr>
            <a:picLocks noChangeAspect="1" noChangeArrowheads="1"/>
          </p:cNvPicPr>
          <p:nvPr/>
        </p:nvPicPr>
        <p:blipFill>
          <a:blip r:embed="rId3" cstate="print"/>
          <a:srcRect l="13223" t="1248" r="11848"/>
          <a:stretch>
            <a:fillRect/>
          </a:stretch>
        </p:blipFill>
        <p:spPr bwMode="auto">
          <a:xfrm>
            <a:off x="6372200" y="2619937"/>
            <a:ext cx="2627784" cy="4238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1979613" y="260350"/>
            <a:ext cx="56880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2060"/>
                </a:solidFill>
                <a:latin typeface="Calibri" pitchFamily="34" charset="0"/>
              </a:rPr>
              <a:t>Из цикла выставок  «Парад читательских увлечений» </a:t>
            </a:r>
          </a:p>
        </p:txBody>
      </p:sp>
      <p:pic>
        <p:nvPicPr>
          <p:cNvPr id="5" name="Рисунок 4" descr="IMG_0471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rcRect t="25850"/>
          <a:stretch>
            <a:fillRect/>
          </a:stretch>
        </p:blipFill>
        <p:spPr>
          <a:xfrm>
            <a:off x="2843808" y="692696"/>
            <a:ext cx="3759658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Рисунок4.pn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179512" y="2924944"/>
            <a:ext cx="2808312" cy="3745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G:\к скем отчету\Викторова Олеся\SAM_3304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467844"/>
            <a:ext cx="3186875" cy="2390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1979613" y="260350"/>
            <a:ext cx="56880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Занятия в детско-родительском клубе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 Моя дружная семья » (детский сад «Ромашка»)</a:t>
            </a:r>
          </a:p>
        </p:txBody>
      </p:sp>
      <p:pic>
        <p:nvPicPr>
          <p:cNvPr id="9218" name="Picture 2" descr="C:\Users\Детская библиотека\Desktop\DSCN02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3996444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Users\Детская библиотека\Desktop\DSCN02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429000"/>
            <a:ext cx="4104456" cy="3078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C:\Users\Детская библиотека\Desktop\DSCN02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908720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3"/>
          <p:cNvSpPr txBox="1">
            <a:spLocks noChangeArrowheads="1"/>
          </p:cNvSpPr>
          <p:nvPr/>
        </p:nvSpPr>
        <p:spPr bwMode="auto">
          <a:xfrm>
            <a:off x="395288" y="260350"/>
            <a:ext cx="8208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Детский клуб «Книга – наш друг»</a:t>
            </a:r>
          </a:p>
          <a:p>
            <a:pPr algn="ctr"/>
            <a:r>
              <a:rPr lang="ru-RU">
                <a:latin typeface="Calibri" pitchFamily="34" charset="0"/>
              </a:rPr>
              <a:t> в библиотеке (воспитанники  детского  сада «Ромашка») </a:t>
            </a:r>
          </a:p>
        </p:txBody>
      </p:sp>
      <p:pic>
        <p:nvPicPr>
          <p:cNvPr id="10242" name="Picture 2" descr="C:\Users\Детская библиотека\Desktop\фото с айфона\IMG_2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28800"/>
            <a:ext cx="5088565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Users\Детская библиотека\Desktop\фото с айфона\IMG_2926.JPG"/>
          <p:cNvPicPr>
            <a:picLocks noChangeAspect="1" noChangeArrowheads="1"/>
          </p:cNvPicPr>
          <p:nvPr/>
        </p:nvPicPr>
        <p:blipFill>
          <a:blip r:embed="rId4" cstate="print"/>
          <a:srcRect l="9337" r="14409" b="12853"/>
          <a:stretch>
            <a:fillRect/>
          </a:stretch>
        </p:blipFill>
        <p:spPr bwMode="auto">
          <a:xfrm>
            <a:off x="5220072" y="908720"/>
            <a:ext cx="3696411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C:\Users\Детская библиотека\Desktop\DSC05488.JPG"/>
          <p:cNvPicPr>
            <a:picLocks noChangeAspect="1" noChangeArrowheads="1"/>
          </p:cNvPicPr>
          <p:nvPr/>
        </p:nvPicPr>
        <p:blipFill>
          <a:blip r:embed="rId5" cstate="print"/>
          <a:srcRect t="17768" r="15457"/>
          <a:stretch>
            <a:fillRect/>
          </a:stretch>
        </p:blipFill>
        <p:spPr bwMode="auto">
          <a:xfrm>
            <a:off x="5076056" y="4021375"/>
            <a:ext cx="3960440" cy="2836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1908175" y="404813"/>
            <a:ext cx="55435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Семейный клуб выходного дня «Ладошки»</a:t>
            </a:r>
          </a:p>
        </p:txBody>
      </p:sp>
      <p:pic>
        <p:nvPicPr>
          <p:cNvPr id="7" name="Рисунок 6" descr="Рисунок3.pn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1115616" y="1340768"/>
            <a:ext cx="7092280" cy="5317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2" descr="C:\Users\Детская библиотека\Desktop\Рисунок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60350"/>
            <a:ext cx="1484313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3"/>
          <p:cNvSpPr txBox="1">
            <a:spLocks noChangeArrowheads="1"/>
          </p:cNvSpPr>
          <p:nvPr/>
        </p:nvSpPr>
        <p:spPr bwMode="auto">
          <a:xfrm>
            <a:off x="1908175" y="404813"/>
            <a:ext cx="55435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Семейный клуб выходного дня «Ладошки»</a:t>
            </a:r>
          </a:p>
        </p:txBody>
      </p:sp>
      <p:pic>
        <p:nvPicPr>
          <p:cNvPr id="5122" name="Picture 2" descr="C:\Users\Детская библиотека\Desktop\Денвник клуба\вторая встреча 18.01.15\IMG_02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556792"/>
            <a:ext cx="6768752" cy="5076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2" descr="C:\Users\Детская библиотека\Desktop\Рисунок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60350"/>
            <a:ext cx="1484313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C:\Users\Детская библиотека\Desktop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15843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771800" y="404664"/>
            <a:ext cx="4111895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Детская мини-студия «Весёлый жираф»</a:t>
            </a:r>
            <a:endParaRPr lang="ru-RU" dirty="0">
              <a:latin typeface="+mn-lt"/>
            </a:endParaRPr>
          </a:p>
        </p:txBody>
      </p:sp>
      <p:pic>
        <p:nvPicPr>
          <p:cNvPr id="7" name="Рисунок 6" descr="Рисунок1.pn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179512" y="2780928"/>
            <a:ext cx="5436096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Рисунок2.pn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tretch>
            <a:fillRect/>
          </a:stretch>
        </p:blipFill>
        <p:spPr>
          <a:xfrm>
            <a:off x="4355976" y="917980"/>
            <a:ext cx="4788024" cy="3592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DSC07535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1115616" y="1268760"/>
            <a:ext cx="6948264" cy="5211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5" name="Picture 2" descr="C:\Users\Детская библиотека\Desktop\Рисунок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60350"/>
            <a:ext cx="15843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Прямоугольник 4"/>
          <p:cNvSpPr>
            <a:spLocks noChangeArrowheads="1"/>
          </p:cNvSpPr>
          <p:nvPr/>
        </p:nvSpPr>
        <p:spPr bwMode="auto">
          <a:xfrm>
            <a:off x="2555875" y="620713"/>
            <a:ext cx="427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«В кругу друзей!» - семейные посиделки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39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" name="Picture 2" descr="G:\Денвник клуба\шестая встреча 17.05.15\IMG_2092.JPG"/>
          <p:cNvPicPr>
            <a:picLocks noChangeAspect="1" noChangeArrowheads="1"/>
          </p:cNvPicPr>
          <p:nvPr/>
        </p:nvPicPr>
        <p:blipFill>
          <a:blip r:embed="rId3" cstate="print"/>
          <a:srcRect l="18750" t="23438" r="14583"/>
          <a:stretch>
            <a:fillRect/>
          </a:stretch>
        </p:blipFill>
        <p:spPr bwMode="auto">
          <a:xfrm>
            <a:off x="1403648" y="1312299"/>
            <a:ext cx="3672408" cy="5231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1" name="Picture 2" descr="C:\Users\Детская библиотека\Desktop\Рисунок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60350"/>
            <a:ext cx="15843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G:\Денвник клуба\шестая встреча 17.05.15\IMG_209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5" cstate="print"/>
          <a:srcRect l="25854" t="17938" r="11147" b="21875"/>
          <a:stretch>
            <a:fillRect/>
          </a:stretch>
        </p:blipFill>
        <p:spPr>
          <a:xfrm>
            <a:off x="5220072" y="1268760"/>
            <a:ext cx="3730908" cy="5184576"/>
          </a:xfrm>
          <a:effectLst>
            <a:softEdge rad="112500"/>
          </a:effectLst>
        </p:spPr>
      </p:pic>
      <p:sp>
        <p:nvSpPr>
          <p:cNvPr id="39943" name="Прямоугольник 10"/>
          <p:cNvSpPr>
            <a:spLocks noChangeArrowheads="1"/>
          </p:cNvSpPr>
          <p:nvPr/>
        </p:nvSpPr>
        <p:spPr bwMode="auto">
          <a:xfrm>
            <a:off x="2346325" y="333375"/>
            <a:ext cx="496411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«Мы  - наследники Победы!» - выставка-память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 о прадедах-участниках Великой Отечественной,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участие в акции «Бессмертный полк» 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63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64" name="Прямоугольник 10"/>
          <p:cNvSpPr>
            <a:spLocks noChangeArrowheads="1"/>
          </p:cNvSpPr>
          <p:nvPr/>
        </p:nvSpPr>
        <p:spPr bwMode="auto">
          <a:xfrm>
            <a:off x="2268538" y="333375"/>
            <a:ext cx="56880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</a:t>
            </a:r>
            <a:r>
              <a:rPr lang="ru-RU">
                <a:solidFill>
                  <a:srgbClr val="002060"/>
                </a:solidFill>
                <a:latin typeface="Calibri" pitchFamily="34" charset="0"/>
              </a:rPr>
              <a:t>«Кто за чем, а мы за книгой» -  книжный аукцион </a:t>
            </a:r>
          </a:p>
          <a:p>
            <a:r>
              <a:rPr lang="ru-RU">
                <a:solidFill>
                  <a:srgbClr val="002060"/>
                </a:solidFill>
                <a:latin typeface="Calibri" pitchFamily="34" charset="0"/>
              </a:rPr>
              <a:t> </a:t>
            </a:r>
          </a:p>
        </p:txBody>
      </p:sp>
      <p:pic>
        <p:nvPicPr>
          <p:cNvPr id="2050" name="Picture 2" descr="C:\Users\Детская библиотека\Desktop\Денвник клуба\седьмая встреча 20. 09.2015\IMG_264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12500" b="12500"/>
          <a:stretch>
            <a:fillRect/>
          </a:stretch>
        </p:blipFill>
        <p:spPr>
          <a:xfrm>
            <a:off x="4572000" y="764704"/>
            <a:ext cx="4406280" cy="3304710"/>
          </a:xfrm>
          <a:effectLst>
            <a:softEdge rad="112500"/>
          </a:effectLst>
        </p:spPr>
      </p:pic>
      <p:pic>
        <p:nvPicPr>
          <p:cNvPr id="40966" name="Picture 2" descr="C:\Users\Детская библиотека\Desktop\Рисунок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260350"/>
            <a:ext cx="15843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Детская библиотека\Desktop\Денвник клуба\седьмая встреча 20. 09.2015\IMG_2630.JPG"/>
          <p:cNvPicPr>
            <a:picLocks noChangeAspect="1" noChangeArrowheads="1"/>
          </p:cNvPicPr>
          <p:nvPr/>
        </p:nvPicPr>
        <p:blipFill>
          <a:blip r:embed="rId5" cstate="print"/>
          <a:srcRect t="33024"/>
          <a:stretch>
            <a:fillRect/>
          </a:stretch>
        </p:blipFill>
        <p:spPr bwMode="auto">
          <a:xfrm>
            <a:off x="323528" y="2852936"/>
            <a:ext cx="5375684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1987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1988" name="Прямоугольник 10"/>
          <p:cNvSpPr>
            <a:spLocks noChangeArrowheads="1"/>
          </p:cNvSpPr>
          <p:nvPr/>
        </p:nvSpPr>
        <p:spPr bwMode="auto">
          <a:xfrm>
            <a:off x="2268538" y="333375"/>
            <a:ext cx="56880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</a:p>
          <a:p>
            <a:r>
              <a:rPr lang="ru-RU">
                <a:latin typeface="Calibri" pitchFamily="34" charset="0"/>
              </a:rPr>
              <a:t>   - 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41989" name="Picture 2" descr="C:\Users\Детская библиотека\Desktop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15843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Детская библиотека\Desktop\Денвник клуба\восьмая встреча 18.10. 2015\IMG_266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691680" y="1628800"/>
            <a:ext cx="6254485" cy="4690864"/>
          </a:xfrm>
          <a:effectLst>
            <a:softEdge rad="112500"/>
          </a:effectLst>
        </p:spPr>
      </p:pic>
      <p:sp>
        <p:nvSpPr>
          <p:cNvPr id="41991" name="TextBox 13"/>
          <p:cNvSpPr txBox="1">
            <a:spLocks noChangeArrowheads="1"/>
          </p:cNvSpPr>
          <p:nvPr/>
        </p:nvSpPr>
        <p:spPr bwMode="auto">
          <a:xfrm>
            <a:off x="2700338" y="476250"/>
            <a:ext cx="48244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«Минутка на помощь книге» - фрагмент встречи в клубе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SN855309.JPG"/>
          <p:cNvPicPr>
            <a:picLocks noGrp="1" noChangeAspect="1"/>
          </p:cNvPicPr>
          <p:nvPr isPhoto="1"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179512" y="908719"/>
            <a:ext cx="4176464" cy="5568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D:\отчет в ОДБ 2014 посл\Приложение к отчету 2014\некторые фото к отчету\Акции Выставки\акции\В моей семье читают 2014\SN855312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4427984" y="1628800"/>
            <a:ext cx="4392488" cy="3294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2124075" y="404813"/>
            <a:ext cx="52562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2060"/>
                </a:solidFill>
                <a:latin typeface="Calibri" pitchFamily="34" charset="0"/>
              </a:rPr>
              <a:t>Опрос-анкетирование «В моей семье читают:…»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1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2" name="Прямоугольник 10"/>
          <p:cNvSpPr>
            <a:spLocks noChangeArrowheads="1"/>
          </p:cNvSpPr>
          <p:nvPr/>
        </p:nvSpPr>
        <p:spPr bwMode="auto">
          <a:xfrm>
            <a:off x="2051050" y="333375"/>
            <a:ext cx="56896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 «Книга всегда с тобой! –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выставка читательских предпочтений </a:t>
            </a:r>
          </a:p>
          <a:p>
            <a:endParaRPr lang="ru-RU">
              <a:solidFill>
                <a:srgbClr val="002060"/>
              </a:solidFill>
              <a:latin typeface="Calibri" pitchFamily="34" charset="0"/>
            </a:endParaRPr>
          </a:p>
        </p:txBody>
      </p:sp>
      <p:pic>
        <p:nvPicPr>
          <p:cNvPr id="4098" name="Picture 2" descr="G:\Денвник клуба\пятая встреча 19.04.15\IMG_261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21875" r="22564" b="21875"/>
          <a:stretch>
            <a:fillRect/>
          </a:stretch>
        </p:blipFill>
        <p:spPr>
          <a:xfrm>
            <a:off x="323528" y="2348880"/>
            <a:ext cx="4248472" cy="4114800"/>
          </a:xfrm>
          <a:effectLst>
            <a:softEdge rad="112500"/>
          </a:effectLst>
        </p:spPr>
      </p:pic>
      <p:pic>
        <p:nvPicPr>
          <p:cNvPr id="43014" name="Picture 2" descr="C:\Users\Детская библиотека\Desktop\Рисунок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260350"/>
            <a:ext cx="15843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D:\отчет в ОДБ 2014 посл\Приложение к отчету 2014\некторые фото к отчету\Семейный клуб Ладошки\DSC07538.JPG"/>
          <p:cNvPicPr>
            <a:picLocks noChangeAspect="1" noChangeArrowheads="1"/>
          </p:cNvPicPr>
          <p:nvPr/>
        </p:nvPicPr>
        <p:blipFill>
          <a:blip r:embed="rId5" cstate="print"/>
          <a:srcRect l="36865" r="7335"/>
          <a:stretch>
            <a:fillRect/>
          </a:stretch>
        </p:blipFill>
        <p:spPr bwMode="auto">
          <a:xfrm>
            <a:off x="4932040" y="1412776"/>
            <a:ext cx="3528392" cy="4742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4035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4036" name="Прямоугольник 10"/>
          <p:cNvSpPr>
            <a:spLocks noChangeArrowheads="1"/>
          </p:cNvSpPr>
          <p:nvPr/>
        </p:nvSpPr>
        <p:spPr bwMode="auto">
          <a:xfrm>
            <a:off x="2051050" y="260350"/>
            <a:ext cx="56896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 «Участник клуба «Ладошки» Роман Шабанов –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Участник районного конкурса чтецов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«Сердце помнить велит» –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 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44037" name="Picture 2" descr="C:\Users\Детская библиотека\Desktop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15843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C:\Users\Детская библиотека\Desktop\Денвник клуба\четвертая встреча 5.03.2015\IMG_122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 cstate="print"/>
          <a:srcRect r="44085"/>
          <a:stretch>
            <a:fillRect/>
          </a:stretch>
        </p:blipFill>
        <p:spPr>
          <a:xfrm>
            <a:off x="2915816" y="1556792"/>
            <a:ext cx="3787824" cy="5080652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5059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5060" name="Прямоугольник 10"/>
          <p:cNvSpPr>
            <a:spLocks noChangeArrowheads="1"/>
          </p:cNvSpPr>
          <p:nvPr/>
        </p:nvSpPr>
        <p:spPr bwMode="auto">
          <a:xfrm>
            <a:off x="2195513" y="115888"/>
            <a:ext cx="568960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 «Книга и чтение в жизни семьи»</a:t>
            </a:r>
          </a:p>
          <a:p>
            <a:pPr algn="ctr"/>
            <a:r>
              <a:rPr lang="ru-RU" b="1">
                <a:latin typeface="Calibri" pitchFamily="34" charset="0"/>
              </a:rPr>
              <a:t>«Семья читает» – </a:t>
            </a:r>
          </a:p>
          <a:p>
            <a:pPr algn="ctr"/>
            <a:r>
              <a:rPr lang="ru-RU" b="1">
                <a:latin typeface="Calibri" pitchFamily="34" charset="0"/>
              </a:rPr>
              <a:t>выставки и обзоры книг для родителей и для семейного чтения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45061" name="Picture 2" descr="C:\Users\Детская библиотека\Desktop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15843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C:\Users\Детская библиотека\Desktop\фото с айфона\IMG_31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779658"/>
            <a:ext cx="4104456" cy="3078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C:\Users\Детская библиотека\Desktop\фото с айфона\IMG_314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3528" y="3762375"/>
            <a:ext cx="4127500" cy="3095625"/>
          </a:xfrm>
          <a:effectLst>
            <a:softEdge rad="112500"/>
          </a:effectLst>
        </p:spPr>
      </p:pic>
      <p:pic>
        <p:nvPicPr>
          <p:cNvPr id="15" name="Picture 4" descr="C:\Users\Детская библиотека\Desktop\фото с айфона\IMG_31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784" y="1268760"/>
            <a:ext cx="4176464" cy="3132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6083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6084" name="Прямоугольник 10"/>
          <p:cNvSpPr>
            <a:spLocks noChangeArrowheads="1"/>
          </p:cNvSpPr>
          <p:nvPr/>
        </p:nvSpPr>
        <p:spPr bwMode="auto">
          <a:xfrm>
            <a:off x="2051050" y="333375"/>
            <a:ext cx="5689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«Пасхальный фонарь» и «Весёлая семейка» –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работы родителей и детей на районный конкурс, посвященный Пасхе.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46085" name="Picture 2" descr="C:\Users\Детская библиотека\Desktop\Рисунок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15843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C:\Users\Детская библиотека\Desktop\Денвник клуба\третья встреча 15.02.2015\IMG_09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340768"/>
            <a:ext cx="4752528" cy="3564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C:\Users\Детская библиотека\Desktop\Денвник клуба\третья встреча 15.02.2015\IMG_094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4049688"/>
            <a:ext cx="3744416" cy="2808312"/>
          </a:xfrm>
          <a:effectLst>
            <a:softEdge rad="112500"/>
          </a:effectLst>
        </p:spPr>
      </p:pic>
      <p:pic>
        <p:nvPicPr>
          <p:cNvPr id="17" name="Picture 3" descr="C:\Users\Детская библиотека\Desktop\Денвник клуба\третья встреча 15.02.2015\IMG_09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53411" y="3865058"/>
            <a:ext cx="3990589" cy="2992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6" descr="C:\Users\user\Desktop\рождество конкурс поделки 2015\IMG_0381.JPG"/>
          <p:cNvPicPr>
            <a:picLocks noChangeAspect="1" noChangeArrowheads="1"/>
          </p:cNvPicPr>
          <p:nvPr/>
        </p:nvPicPr>
        <p:blipFill>
          <a:blip r:embed="rId3" cstate="print"/>
          <a:srcRect l="22078" t="29005" r="19480" b="10389"/>
          <a:stretch>
            <a:fillRect/>
          </a:stretch>
        </p:blipFill>
        <p:spPr bwMode="auto">
          <a:xfrm>
            <a:off x="5724128" y="4941168"/>
            <a:ext cx="2304256" cy="1792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" descr="C:\Users\user\Desktop\рождество конкурс поделки 2015\IMG_0362.JPG"/>
          <p:cNvPicPr>
            <a:picLocks noChangeAspect="1" noChangeArrowheads="1"/>
          </p:cNvPicPr>
          <p:nvPr/>
        </p:nvPicPr>
        <p:blipFill>
          <a:blip r:embed="rId4" cstate="print"/>
          <a:srcRect l="19048" t="3175" r="17460" b="6349"/>
          <a:stretch>
            <a:fillRect/>
          </a:stretch>
        </p:blipFill>
        <p:spPr bwMode="auto">
          <a:xfrm>
            <a:off x="251520" y="1700808"/>
            <a:ext cx="1656184" cy="3146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7108" name="TextBox 5"/>
          <p:cNvSpPr txBox="1">
            <a:spLocks noChangeArrowheads="1"/>
          </p:cNvSpPr>
          <p:nvPr/>
        </p:nvSpPr>
        <p:spPr bwMode="auto">
          <a:xfrm>
            <a:off x="1476375" y="188913"/>
            <a:ext cx="59039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Районный  творческий конкурс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семейных, коллективных и индивидуальных работ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«Рождественское чудо»</a:t>
            </a:r>
          </a:p>
          <a:p>
            <a:r>
              <a:rPr lang="ru-RU">
                <a:solidFill>
                  <a:srgbClr val="002060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7" name="Picture 4" descr="C:\Users\user\Desktop\рождество конкурс поделки 2015\IMG_0371.JPG"/>
          <p:cNvPicPr>
            <a:picLocks noChangeAspect="1" noChangeArrowheads="1"/>
          </p:cNvPicPr>
          <p:nvPr/>
        </p:nvPicPr>
        <p:blipFill>
          <a:blip r:embed="rId5" cstate="print"/>
          <a:srcRect l="9804" r="5882"/>
          <a:stretch>
            <a:fillRect/>
          </a:stretch>
        </p:blipFill>
        <p:spPr bwMode="auto">
          <a:xfrm>
            <a:off x="7020272" y="1700808"/>
            <a:ext cx="1988692" cy="314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esktop\рождество конкурс поделки 2015\IMG_0360.JPG"/>
          <p:cNvPicPr>
            <a:picLocks noChangeAspect="1" noChangeArrowheads="1"/>
          </p:cNvPicPr>
          <p:nvPr/>
        </p:nvPicPr>
        <p:blipFill>
          <a:blip r:embed="rId6" cstate="print"/>
          <a:srcRect t="19048" b="17460"/>
          <a:stretch>
            <a:fillRect/>
          </a:stretch>
        </p:blipFill>
        <p:spPr bwMode="auto">
          <a:xfrm>
            <a:off x="1043608" y="4869194"/>
            <a:ext cx="4176464" cy="1988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D:\отчет в ОДБ 2014 посл\Приложение к отчету 2014\некторые фото к отчету\Рождественское чудо Подведение итогов\DSCN2986.JPG"/>
          <p:cNvPicPr>
            <a:picLocks noChangeAspect="1" noChangeArrowheads="1"/>
          </p:cNvPicPr>
          <p:nvPr/>
        </p:nvPicPr>
        <p:blipFill>
          <a:blip r:embed="rId7" cstate="print">
            <a:lum bright="-10000"/>
          </a:blip>
          <a:srcRect l="4412" r="10294"/>
          <a:stretch>
            <a:fillRect/>
          </a:stretch>
        </p:blipFill>
        <p:spPr bwMode="auto">
          <a:xfrm>
            <a:off x="2339752" y="1124744"/>
            <a:ext cx="4176464" cy="3672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F:\SAM_43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1552" y="980728"/>
            <a:ext cx="403244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F:\SAM_437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293096"/>
            <a:ext cx="3240360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F:\SAM_43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221088"/>
            <a:ext cx="3312368" cy="24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F:\SAM_43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980728"/>
            <a:ext cx="4176464" cy="3132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8134" name="TextBox 6"/>
          <p:cNvSpPr txBox="1">
            <a:spLocks noChangeArrowheads="1"/>
          </p:cNvSpPr>
          <p:nvPr/>
        </p:nvSpPr>
        <p:spPr bwMode="auto">
          <a:xfrm>
            <a:off x="1979613" y="260350"/>
            <a:ext cx="54721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Подведение итогов конкурса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«Рождественское чудо»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user\Desktop\сценарии 2015 год Шмыкова\ФОТО  2015\работы для книги 2015 пасха фото\IMG_1336.JPG"/>
          <p:cNvPicPr>
            <a:picLocks noChangeAspect="1" noChangeArrowheads="1"/>
          </p:cNvPicPr>
          <p:nvPr/>
        </p:nvPicPr>
        <p:blipFill>
          <a:blip r:embed="rId3" cstate="print"/>
          <a:srcRect t="3509" r="2631" b="10526"/>
          <a:stretch>
            <a:fillRect/>
          </a:stretch>
        </p:blipFill>
        <p:spPr bwMode="auto">
          <a:xfrm>
            <a:off x="4716016" y="1412776"/>
            <a:ext cx="3806138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C:\Users\user\Desktop\сценарии 2015 год Шмыкова\ФОТО  2015\работы для книги 2015 пасха фото\IMG_1342.JPG"/>
          <p:cNvPicPr>
            <a:picLocks noChangeAspect="1" noChangeArrowheads="1"/>
          </p:cNvPicPr>
          <p:nvPr/>
        </p:nvPicPr>
        <p:blipFill>
          <a:blip r:embed="rId4" cstate="print"/>
          <a:srcRect l="26562" t="8333" r="24219" b="7291"/>
          <a:stretch>
            <a:fillRect/>
          </a:stretch>
        </p:blipFill>
        <p:spPr bwMode="auto">
          <a:xfrm>
            <a:off x="4283968" y="4293096"/>
            <a:ext cx="1778012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C:\Users\user\Desktop\сценарии 2015 год Шмыкова\ФОТО  2015\работы для книги 2015 пасха фото\IMG_1363.JPG"/>
          <p:cNvPicPr>
            <a:picLocks noChangeAspect="1" noChangeArrowheads="1"/>
          </p:cNvPicPr>
          <p:nvPr/>
        </p:nvPicPr>
        <p:blipFill>
          <a:blip r:embed="rId5" cstate="print"/>
          <a:srcRect l="27950" t="6569" r="31632" b="16109"/>
          <a:stretch>
            <a:fillRect/>
          </a:stretch>
        </p:blipFill>
        <p:spPr bwMode="auto">
          <a:xfrm rot="5400000">
            <a:off x="6729390" y="4295946"/>
            <a:ext cx="1643073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user\Desktop\сценарии 2015 год Шмыкова\выставки 2015 абонемент\пасха 2015\IMG_1037.JPG"/>
          <p:cNvPicPr>
            <a:picLocks noChangeAspect="1" noChangeArrowheads="1"/>
          </p:cNvPicPr>
          <p:nvPr/>
        </p:nvPicPr>
        <p:blipFill>
          <a:blip r:embed="rId6" cstate="print"/>
          <a:srcRect l="15277" t="17708" r="13889" b="13541"/>
          <a:stretch>
            <a:fillRect/>
          </a:stretch>
        </p:blipFill>
        <p:spPr bwMode="auto">
          <a:xfrm>
            <a:off x="179512" y="1340768"/>
            <a:ext cx="3816424" cy="4938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9158" name="Прямоугольник 9"/>
          <p:cNvSpPr>
            <a:spLocks noChangeArrowheads="1"/>
          </p:cNvSpPr>
          <p:nvPr/>
        </p:nvSpPr>
        <p:spPr bwMode="auto">
          <a:xfrm>
            <a:off x="2484438" y="188913"/>
            <a:ext cx="4572000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Районный  творческий конкурс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семейных, коллективных и индивидуальных работ «Пасхальная радость»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D:\отчет в ОДБ 2014 посл\Приложение к отчету 2014\некторые фото к отчету\Пасхальная радость Подведение итогов\SAM_6319.JPG"/>
          <p:cNvPicPr>
            <a:picLocks noChangeAspect="1" noChangeArrowheads="1"/>
          </p:cNvPicPr>
          <p:nvPr/>
        </p:nvPicPr>
        <p:blipFill>
          <a:blip r:embed="rId3" cstate="print"/>
          <a:srcRect r="5717"/>
          <a:stretch>
            <a:fillRect/>
          </a:stretch>
        </p:blipFill>
        <p:spPr bwMode="auto">
          <a:xfrm>
            <a:off x="1979712" y="3645024"/>
            <a:ext cx="547260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D:\отчет в ОДБ 2014 посл\Приложение к отчету 2014\некторые фото к отчету\Пасхальная радость Подведение итогов\SAM_6303.JPG"/>
          <p:cNvPicPr>
            <a:picLocks noChangeAspect="1" noChangeArrowheads="1"/>
          </p:cNvPicPr>
          <p:nvPr/>
        </p:nvPicPr>
        <p:blipFill>
          <a:blip r:embed="rId4" cstate="print"/>
          <a:srcRect t="-2869"/>
          <a:stretch>
            <a:fillRect/>
          </a:stretch>
        </p:blipFill>
        <p:spPr bwMode="auto">
          <a:xfrm>
            <a:off x="179512" y="1556792"/>
            <a:ext cx="4462464" cy="2582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D:\отчет в ОДБ 2014 посл\Приложение к отчету 2014\некторые фото к отчету\Пасхальная радость Подведение итогов\SAM_6285.JPG"/>
          <p:cNvPicPr>
            <a:picLocks noChangeAspect="1" noChangeArrowheads="1"/>
          </p:cNvPicPr>
          <p:nvPr/>
        </p:nvPicPr>
        <p:blipFill>
          <a:blip r:embed="rId5" cstate="print"/>
          <a:srcRect l="6175" t="6587" r="34545" b="23156"/>
          <a:stretch>
            <a:fillRect/>
          </a:stretch>
        </p:blipFill>
        <p:spPr bwMode="auto">
          <a:xfrm>
            <a:off x="5148064" y="1628801"/>
            <a:ext cx="3816424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181" name="TextBox 9"/>
          <p:cNvSpPr txBox="1">
            <a:spLocks noChangeArrowheads="1"/>
          </p:cNvSpPr>
          <p:nvPr/>
        </p:nvSpPr>
        <p:spPr bwMode="auto">
          <a:xfrm>
            <a:off x="1979613" y="404813"/>
            <a:ext cx="55451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Подведение итогов конкурса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«Пасхальная радость»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TextBox 6"/>
          <p:cNvSpPr txBox="1">
            <a:spLocks noChangeArrowheads="1"/>
          </p:cNvSpPr>
          <p:nvPr/>
        </p:nvSpPr>
        <p:spPr bwMode="auto">
          <a:xfrm>
            <a:off x="684213" y="260350"/>
            <a:ext cx="77041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Районный фотоконкурс «Читающая семья в объективе»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(Детская библиотека  совместно  с редакцией газеты «Сельская правда»)</a:t>
            </a:r>
          </a:p>
        </p:txBody>
      </p:sp>
      <p:pic>
        <p:nvPicPr>
          <p:cNvPr id="19457" name="Picture 1" descr="C:\Users\Детская библиотека\Desktop\фотоконкурс\DSC041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3744416" cy="2655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8" name="Picture 2" descr="C:\Users\Детская библиотека\Desktop\фотоконкурс\DSC041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077072"/>
            <a:ext cx="4248472" cy="2599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C:\Users\Детская библиотека\Desktop\фотоконкурс\Новая папка\image (6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124744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C:\Users\Детская библиотека\Desktop\фотоконкурс\P103047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1196752"/>
            <a:ext cx="3255534" cy="2465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гнутая вправо стрелка 2"/>
          <p:cNvSpPr/>
          <p:nvPr/>
        </p:nvSpPr>
        <p:spPr>
          <a:xfrm rot="20514340">
            <a:off x="7408863" y="4437063"/>
            <a:ext cx="658812" cy="121602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2227" name="TextBox 6"/>
          <p:cNvSpPr txBox="1">
            <a:spLocks noChangeArrowheads="1"/>
          </p:cNvSpPr>
          <p:nvPr/>
        </p:nvSpPr>
        <p:spPr bwMode="auto">
          <a:xfrm>
            <a:off x="755650" y="476250"/>
            <a:ext cx="77041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Конкурс книжных закладок    «Мой подарок книге» </a:t>
            </a:r>
          </a:p>
        </p:txBody>
      </p:sp>
      <p:pic>
        <p:nvPicPr>
          <p:cNvPr id="12290" name="Picture 2" descr="C:\Users\Детская библиотека\Desktop\DSC05529.JPG"/>
          <p:cNvPicPr>
            <a:picLocks noChangeAspect="1" noChangeArrowheads="1"/>
          </p:cNvPicPr>
          <p:nvPr/>
        </p:nvPicPr>
        <p:blipFill>
          <a:blip r:embed="rId3" cstate="print"/>
          <a:srcRect r="6410" b="11111"/>
          <a:stretch>
            <a:fillRect/>
          </a:stretch>
        </p:blipFill>
        <p:spPr bwMode="auto">
          <a:xfrm>
            <a:off x="611560" y="980728"/>
            <a:ext cx="7920880" cy="5642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" name="Picture 2" descr="D:\2015\ПРОЕКТ Библиотека и семья ДБ Каргаполье\материалы по проекту\Приложения\семейный клуб ЛАДОШКИ 14.12.2014\Дневник клуба\Дневник клуба\первая встреча 14.12.14\DSC0754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03648" y="1556792"/>
            <a:ext cx="6696744" cy="5022558"/>
          </a:xfrm>
          <a:effectLst>
            <a:softEdge rad="112500"/>
          </a:effectLst>
        </p:spPr>
      </p:pic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2124075" y="692150"/>
            <a:ext cx="4968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«Секреты для взрослых,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Или как стать родителем читающего ребенка» - книжная выставка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TextBox 3"/>
          <p:cNvSpPr txBox="1">
            <a:spLocks noChangeArrowheads="1"/>
          </p:cNvSpPr>
          <p:nvPr/>
        </p:nvSpPr>
        <p:spPr bwMode="auto">
          <a:xfrm>
            <a:off x="1692275" y="333375"/>
            <a:ext cx="59039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Семейный марафон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  «Читаем! Творим!  Развиваемся!»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288" y="1196975"/>
          <a:ext cx="8137525" cy="5184775"/>
        </p:xfrm>
        <a:graphic>
          <a:graphicData uri="http://schemas.openxmlformats.org/drawingml/2006/table">
            <a:tbl>
              <a:tblPr/>
              <a:tblGrid>
                <a:gridCol w="311150"/>
                <a:gridCol w="1766887"/>
                <a:gridCol w="655638"/>
                <a:gridCol w="693737"/>
                <a:gridCol w="4710113"/>
              </a:tblGrid>
              <a:tr h="55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ФИО, возраст семьи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 посещ.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 проч. книг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в мероприятиях, конкурсах, выставках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Лукмановы Алина (9а), Карина (3а)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Участники и победители ЛПЧ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Оленич Илья (7г), Алина (3в)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Участники и победители ЛПЧ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Уфимцева Светлана Владимировна и  Катя (2в)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Участники конкурса к году литературы «Самый читающий школьник» - областной этап (Почта России)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Шмыковы Софья (7а), Настя (2а) 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Кн/в к году литературы «Мы прочитали и вам советуем», персональная выставка Софьи «Парад читательских увлечений». Семейный клуб «Ладошки», участие в творческих конкурсах «Пасхальная радость», «Рождественское чудо»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Шабанова Вера Владимировна, Андрей Германович и Роман (2в)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Участие в конкурсе чтецов «Сердце помнить велит», семейный клуб «Ладошки», участие в творческих конкурсах «Пасхальная радость», «Рождественское чудо»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Рауш Юлия Владимировна и Кирилл (3а)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Семейный клуб «Ладошки», участие в творческих конкурсах «Пасхальная радость», «Рождественское чудо»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Серебренникова Елена Валентиновна и Ирина (7а), Марина (4в) 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Семейный клуб «Ладошки», участие в творческих конкурсах «Пасхальная радость», «Рождественское чудо»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Дружинина Людмила Николаевна и Максим (7б), Данил (3в)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Семейный клуб «Ладошки», участие в творческих конкурсах «Пасхальная радость», «Рождественское чудо»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Семья Ореховых Кирилл (2б), Вика (дошк.)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Семейный клуб «Ладошки», участие в творческих конкурсах «Пасхальная радость», «Рождественское чудо»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Козлова Галина Петровна и Александра (3в)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Семейный клуб «Ладошки», участие в творческих конкурсах «Пасхальная радость», «Рождественское чудо»</a:t>
                      </a:r>
                    </a:p>
                  </a:txBody>
                  <a:tcPr marL="44526" marR="4452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4275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4276" name="Picture 2" descr="D:\2015\ФОТО 2015\Выставки\SN855713.JPG"/>
          <p:cNvPicPr>
            <a:picLocks noChangeAspect="1" noChangeArrowheads="1"/>
          </p:cNvPicPr>
          <p:nvPr/>
        </p:nvPicPr>
        <p:blipFill>
          <a:blip r:embed="rId3">
            <a:lum bright="10000" contrast="20000"/>
          </a:blip>
          <a:srcRect/>
          <a:stretch>
            <a:fillRect/>
          </a:stretch>
        </p:blipFill>
        <p:spPr bwMode="auto">
          <a:xfrm>
            <a:off x="323850" y="188913"/>
            <a:ext cx="3311525" cy="441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Рисунок1.gif"/>
          <p:cNvPicPr>
            <a:picLocks noGrp="1" noChangeAspect="1"/>
          </p:cNvPicPr>
          <p:nvPr isPhoto="1"/>
        </p:nvPicPr>
        <p:blipFill>
          <a:blip r:embed="rId4"/>
          <a:srcRect l="68900"/>
          <a:stretch>
            <a:fillRect/>
          </a:stretch>
        </p:blipFill>
        <p:spPr>
          <a:xfrm>
            <a:off x="7451725" y="620713"/>
            <a:ext cx="1584325" cy="33845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00B050"/>
            </a:solidFill>
          </a:ln>
        </p:spPr>
      </p:pic>
      <p:pic>
        <p:nvPicPr>
          <p:cNvPr id="54278" name="Рисунок 10" descr="Анонс1.jpg"/>
          <p:cNvPicPr>
            <a:picLocks noGrp="1" noChangeAspect="1"/>
          </p:cNvPicPr>
          <p:nvPr isPhoto="1"/>
        </p:nvPicPr>
        <p:blipFill>
          <a:blip r:embed="rId5">
            <a:lum bright="-20000"/>
          </a:blip>
          <a:srcRect/>
          <a:stretch>
            <a:fillRect/>
          </a:stretch>
        </p:blipFill>
        <p:spPr bwMode="auto">
          <a:xfrm>
            <a:off x="3419475" y="620713"/>
            <a:ext cx="2262188" cy="3197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4279" name="Picture 2" descr="C:\Users\Детская библиотека\Desktop\2015 год\печать цв к отчету\Рисунок17.jpg"/>
          <p:cNvPicPr>
            <a:picLocks noChangeAspect="1" noChangeArrowheads="1"/>
          </p:cNvPicPr>
          <p:nvPr/>
        </p:nvPicPr>
        <p:blipFill>
          <a:blip r:embed="rId6"/>
          <a:srcRect l="68555"/>
          <a:stretch>
            <a:fillRect/>
          </a:stretch>
        </p:blipFill>
        <p:spPr bwMode="auto">
          <a:xfrm>
            <a:off x="5724525" y="620713"/>
            <a:ext cx="1658938" cy="33131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4280" name="TextBox 13"/>
          <p:cNvSpPr txBox="1">
            <a:spLocks noChangeArrowheads="1"/>
          </p:cNvSpPr>
          <p:nvPr/>
        </p:nvSpPr>
        <p:spPr bwMode="auto">
          <a:xfrm>
            <a:off x="3563938" y="115888"/>
            <a:ext cx="38163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Листовки, буклеты, закладки…</a:t>
            </a:r>
          </a:p>
        </p:txBody>
      </p:sp>
      <p:pic>
        <p:nvPicPr>
          <p:cNvPr id="54281" name="Picture 4"/>
          <p:cNvPicPr>
            <a:picLocks noChangeAspect="1" noChangeArrowheads="1"/>
          </p:cNvPicPr>
          <p:nvPr/>
        </p:nvPicPr>
        <p:blipFill>
          <a:blip r:embed="rId7"/>
          <a:srcRect l="49538"/>
          <a:stretch>
            <a:fillRect/>
          </a:stretch>
        </p:blipFill>
        <p:spPr bwMode="auto">
          <a:xfrm>
            <a:off x="7092950" y="3716338"/>
            <a:ext cx="2051050" cy="31416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4282" name="Рисунок 15" descr="бук11.gif"/>
          <p:cNvPicPr>
            <a:picLocks noGrp="1" noChangeAspect="1"/>
          </p:cNvPicPr>
          <p:nvPr isPhoto="1">
            <p:ph type="pic" idx="1"/>
          </p:nvPr>
        </p:nvPicPr>
        <p:blipFill>
          <a:blip r:embed="rId8"/>
          <a:srcRect l="49878" t="2461" r="1404" b="3987"/>
          <a:stretch>
            <a:fillRect/>
          </a:stretch>
        </p:blipFill>
        <p:spPr>
          <a:xfrm>
            <a:off x="250825" y="4121150"/>
            <a:ext cx="1955800" cy="2736850"/>
          </a:xfrm>
          <a:ln w="12700">
            <a:solidFill>
              <a:schemeClr val="tx1"/>
            </a:solidFill>
          </a:ln>
        </p:spPr>
      </p:pic>
      <p:pic>
        <p:nvPicPr>
          <p:cNvPr id="15" name="Picture 3" descr="C:\Users\Детская библиотека\Desktop\2015 год\печать цв к отчету\Рисунок33.png"/>
          <p:cNvPicPr>
            <a:picLocks noChangeAspect="1" noChangeArrowheads="1"/>
          </p:cNvPicPr>
          <p:nvPr/>
        </p:nvPicPr>
        <p:blipFill>
          <a:blip r:embed="rId9"/>
          <a:srcRect l="68110"/>
          <a:stretch>
            <a:fillRect/>
          </a:stretch>
        </p:blipFill>
        <p:spPr bwMode="auto">
          <a:xfrm>
            <a:off x="5580063" y="3573463"/>
            <a:ext cx="1462087" cy="32845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</p:pic>
      <p:pic>
        <p:nvPicPr>
          <p:cNvPr id="54284" name="Рисунок 16" descr="Календарь1.jpg"/>
          <p:cNvPicPr>
            <a:picLocks noGrp="1" noChangeAspect="1"/>
          </p:cNvPicPr>
          <p:nvPr isPhoto="1"/>
        </p:nvPicPr>
        <p:blipFill>
          <a:blip r:embed="rId10"/>
          <a:srcRect l="68112"/>
          <a:stretch>
            <a:fillRect/>
          </a:stretch>
        </p:blipFill>
        <p:spPr bwMode="auto">
          <a:xfrm>
            <a:off x="2268538" y="3646488"/>
            <a:ext cx="1511300" cy="32115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" name="Рисунок 17" descr="Семейные заповеди.jpg"/>
          <p:cNvPicPr>
            <a:picLocks noGrp="1" noChangeAspect="1"/>
          </p:cNvPicPr>
          <p:nvPr isPhoto="1"/>
        </p:nvPicPr>
        <p:blipFill>
          <a:blip r:embed="rId11"/>
          <a:srcRect l="67867"/>
          <a:stretch>
            <a:fillRect/>
          </a:stretch>
        </p:blipFill>
        <p:spPr>
          <a:xfrm>
            <a:off x="3851275" y="3257550"/>
            <a:ext cx="1636713" cy="3600450"/>
          </a:xfrm>
          <a:prstGeom prst="rect">
            <a:avLst/>
          </a:prstGeom>
          <a:noFill/>
          <a:ln w="12700"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549275"/>
            <a:ext cx="5486400" cy="56673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0" dirty="0" smtClean="0">
                <a:solidFill>
                  <a:srgbClr val="002060"/>
                </a:solidFill>
              </a:rPr>
              <a:t>Планы на ближайшие дни –</a:t>
            </a:r>
            <a:br>
              <a:rPr lang="ru-RU" b="0" dirty="0" smtClean="0">
                <a:solidFill>
                  <a:srgbClr val="002060"/>
                </a:solidFill>
              </a:rPr>
            </a:br>
            <a:r>
              <a:rPr lang="ru-RU" b="0" dirty="0" smtClean="0">
                <a:solidFill>
                  <a:srgbClr val="002060"/>
                </a:solidFill>
              </a:rPr>
              <a:t>  литературный  бал  в клубе «Ладошки»  - </a:t>
            </a:r>
            <a:br>
              <a:rPr lang="ru-RU" b="0" dirty="0" smtClean="0">
                <a:solidFill>
                  <a:srgbClr val="002060"/>
                </a:solidFill>
              </a:rPr>
            </a:br>
            <a:r>
              <a:rPr lang="ru-RU" b="0" i="1" dirty="0" smtClean="0">
                <a:solidFill>
                  <a:srgbClr val="002060"/>
                </a:solidFill>
              </a:rPr>
              <a:t> «А сердце оставляю вам»</a:t>
            </a:r>
            <a:endParaRPr lang="ru-RU" b="0" i="1" dirty="0">
              <a:solidFill>
                <a:srgbClr val="002060"/>
              </a:solidFill>
            </a:endParaRPr>
          </a:p>
        </p:txBody>
      </p:sp>
      <p:sp>
        <p:nvSpPr>
          <p:cNvPr id="55299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mtClean="0"/>
              <a:t> </a:t>
            </a:r>
          </a:p>
        </p:txBody>
      </p:sp>
      <p:pic>
        <p:nvPicPr>
          <p:cNvPr id="11266" name="Picture 2" descr="D:\Важное 2014 и ранее\важные фотографии\2012\Библионочь посвященная войне 1812 года\фото библионочь\DSC0461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907704" y="1772816"/>
            <a:ext cx="5486400" cy="411480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613" y="620713"/>
            <a:ext cx="5486400" cy="566737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0" dirty="0" smtClean="0"/>
              <a:t>Планы на 2016 год-</a:t>
            </a:r>
            <a:br>
              <a:rPr lang="ru-RU" b="0" dirty="0" smtClean="0"/>
            </a:br>
            <a:r>
              <a:rPr lang="ru-RU" b="0" dirty="0" smtClean="0"/>
              <a:t> Акция-поздравление новорожденных «</a:t>
            </a:r>
            <a:r>
              <a:rPr lang="ru-RU" b="0" dirty="0" err="1" smtClean="0"/>
              <a:t>Библиокроха</a:t>
            </a:r>
            <a:r>
              <a:rPr lang="ru-RU" b="0" dirty="0" smtClean="0"/>
              <a:t>  Каргаполья»</a:t>
            </a:r>
            <a:endParaRPr lang="ru-RU" b="0" dirty="0"/>
          </a:p>
        </p:txBody>
      </p:sp>
      <p:sp>
        <p:nvSpPr>
          <p:cNvPr id="56323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mtClean="0"/>
              <a:t> </a:t>
            </a:r>
          </a:p>
        </p:txBody>
      </p:sp>
      <p:pic>
        <p:nvPicPr>
          <p:cNvPr id="7" name="Рисунок 6" descr="DSC05400.JPG"/>
          <p:cNvPicPr>
            <a:picLocks noGrp="1" noChangeAspect="1"/>
          </p:cNvPicPr>
          <p:nvPr isPhoto="1">
            <p:ph type="pic" idx="1"/>
          </p:nvPr>
        </p:nvPicPr>
        <p:blipFill>
          <a:blip r:embed="rId3" cstate="print">
            <a:lum/>
          </a:blip>
          <a:srcRect/>
          <a:stretch>
            <a:fillRect/>
          </a:stretch>
        </p:blipFill>
        <p:spPr>
          <a:xfrm>
            <a:off x="1331640" y="1556792"/>
            <a:ext cx="6422504" cy="4816878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8175" y="692150"/>
            <a:ext cx="5486400" cy="56673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0" dirty="0" smtClean="0">
                <a:solidFill>
                  <a:srgbClr val="002060"/>
                </a:solidFill>
              </a:rPr>
              <a:t>Планы на 2016 год –</a:t>
            </a:r>
            <a:br>
              <a:rPr lang="ru-RU" b="0" dirty="0" smtClean="0">
                <a:solidFill>
                  <a:srgbClr val="002060"/>
                </a:solidFill>
              </a:rPr>
            </a:br>
            <a:r>
              <a:rPr lang="ru-RU" b="0" dirty="0" smtClean="0">
                <a:solidFill>
                  <a:srgbClr val="002060"/>
                </a:solidFill>
              </a:rPr>
              <a:t>акция «Поселок читает детям»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7347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mtClean="0"/>
              <a:t> </a:t>
            </a:r>
          </a:p>
        </p:txBody>
      </p:sp>
      <p:pic>
        <p:nvPicPr>
          <p:cNvPr id="12290" name="Picture 2" descr="D:\Важное 2014 и ранее\важные фотографии\фото ДБ разное к мероприятиям\акция к юбилею\SN85154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35696" y="1844824"/>
            <a:ext cx="5966453" cy="447484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8175" y="692150"/>
            <a:ext cx="5486400" cy="566738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0" dirty="0" smtClean="0">
                <a:solidFill>
                  <a:srgbClr val="002060"/>
                </a:solidFill>
              </a:rPr>
              <a:t>Планы на 2016 год - «Фестиваль- читающих семей»:</a:t>
            </a:r>
            <a:r>
              <a:rPr lang="ru-RU" b="0" i="1" dirty="0" smtClean="0">
                <a:solidFill>
                  <a:srgbClr val="002060"/>
                </a:solidFill>
              </a:rPr>
              <a:t> </a:t>
            </a:r>
            <a:r>
              <a:rPr lang="ru-RU" b="0" dirty="0" smtClean="0">
                <a:solidFill>
                  <a:srgbClr val="002060"/>
                </a:solidFill>
              </a:rPr>
              <a:t>заключительное мероприятие   проекта 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8371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mtClean="0"/>
              <a:t> </a:t>
            </a:r>
          </a:p>
        </p:txBody>
      </p:sp>
      <p:pic>
        <p:nvPicPr>
          <p:cNvPr id="10242" name="Picture 2" descr="D:\2015\ФОТО 2015\фото 1 июня 2015г\DSC0539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1860" r="1860"/>
          <a:stretch>
            <a:fillRect/>
          </a:stretch>
        </p:blipFill>
        <p:spPr>
          <a:xfrm>
            <a:off x="1619672" y="1628800"/>
            <a:ext cx="6278488" cy="4708866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>
          <a:xfrm>
            <a:off x="2124075" y="1989138"/>
            <a:ext cx="5486400" cy="566737"/>
          </a:xfrm>
        </p:spPr>
        <p:txBody>
          <a:bodyPr/>
          <a:lstStyle/>
          <a:p>
            <a:pPr algn="ctr"/>
            <a:r>
              <a:rPr lang="ru-RU" smtClean="0"/>
              <a:t> </a:t>
            </a:r>
            <a:r>
              <a:rPr lang="ru-RU" smtClean="0">
                <a:solidFill>
                  <a:srgbClr val="002060"/>
                </a:solidFill>
              </a:rPr>
              <a:t>… и еще многое-многое другое!</a:t>
            </a:r>
          </a:p>
        </p:txBody>
      </p:sp>
      <p:sp>
        <p:nvSpPr>
          <p:cNvPr id="59395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Прямоугольник 5"/>
          <p:cNvSpPr>
            <a:spLocks noChangeArrowheads="1"/>
          </p:cNvSpPr>
          <p:nvPr/>
        </p:nvSpPr>
        <p:spPr bwMode="auto">
          <a:xfrm>
            <a:off x="323850" y="260350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1 июня 2014 года , ландшафтный парк.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программа «Книжные тропинки лета»   (квест игра, книжно-журнальная выставка «Мы читаем на траве – сто фантазий в голове», акция «Летняя фишка – читай с друзьями книжки!»)</a:t>
            </a:r>
          </a:p>
        </p:txBody>
      </p:sp>
      <p:pic>
        <p:nvPicPr>
          <p:cNvPr id="2050" name="Picture 2" descr="D:\отчет в ОДБ 2014 посл\Приложение к отчету 2014\некторые фото к отчету\День защиты детей\DSCN48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88639"/>
            <a:ext cx="3652608" cy="3521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D:\отчет в ОДБ 2014 посл\Приложение к отчету 2014\некторые фото к отчету\День защиты детей\DSCN4744.JPG"/>
          <p:cNvPicPr>
            <a:picLocks noChangeAspect="1" noChangeArrowheads="1"/>
          </p:cNvPicPr>
          <p:nvPr/>
        </p:nvPicPr>
        <p:blipFill>
          <a:blip r:embed="rId4" cstate="print"/>
          <a:srcRect l="15966" t="3984" r="4941" b="12809"/>
          <a:stretch>
            <a:fillRect/>
          </a:stretch>
        </p:blipFill>
        <p:spPr bwMode="auto">
          <a:xfrm>
            <a:off x="5220072" y="3761656"/>
            <a:ext cx="3923928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D:\отчет в ОДБ 2014 посл\Приложение к отчету 2014\некторые фото к отчету\День защиты детей\DSCN4697.JPG"/>
          <p:cNvPicPr>
            <a:picLocks noChangeAspect="1" noChangeArrowheads="1"/>
          </p:cNvPicPr>
          <p:nvPr/>
        </p:nvPicPr>
        <p:blipFill>
          <a:blip r:embed="rId5" cstate="print"/>
          <a:srcRect t="-14598" r="-16800"/>
          <a:stretch>
            <a:fillRect/>
          </a:stretch>
        </p:blipFill>
        <p:spPr bwMode="auto">
          <a:xfrm>
            <a:off x="0" y="3322381"/>
            <a:ext cx="4804200" cy="3535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SCN4635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tretch>
            <a:fillRect/>
          </a:stretch>
        </p:blipFill>
        <p:spPr>
          <a:xfrm>
            <a:off x="2315750" y="2132856"/>
            <a:ext cx="3611894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2339975" y="188913"/>
            <a:ext cx="43926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1 июня 2015 года, ландшафтный парк.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Программа «Пикник с героями книг» (кулинарно-литературная викторина,  фотоакция «Библиодруг»)</a:t>
            </a:r>
          </a:p>
        </p:txBody>
      </p:sp>
      <p:pic>
        <p:nvPicPr>
          <p:cNvPr id="7" name="Рисунок 6" descr="DSC05356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 rot="4739084">
            <a:off x="-130246" y="1101516"/>
            <a:ext cx="3580744" cy="2685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05352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395536" y="3779658"/>
            <a:ext cx="4104456" cy="3078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SC05376.JPG"/>
          <p:cNvPicPr>
            <a:picLocks noGrp="1" noChangeAspect="1"/>
          </p:cNvPicPr>
          <p:nvPr isPhoto="1"/>
        </p:nvPicPr>
        <p:blipFill>
          <a:blip r:embed="rId5" cstate="print">
            <a:lum/>
          </a:blip>
          <a:srcRect l="11873" r="29126"/>
          <a:stretch>
            <a:fillRect/>
          </a:stretch>
        </p:blipFill>
        <p:spPr>
          <a:xfrm rot="529021">
            <a:off x="6200687" y="722895"/>
            <a:ext cx="2643534" cy="3360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DSC05348.JPG"/>
          <p:cNvPicPr>
            <a:picLocks noGrp="1" noChangeAspect="1"/>
          </p:cNvPicPr>
          <p:nvPr isPhoto="1"/>
        </p:nvPicPr>
        <p:blipFill>
          <a:blip r:embed="rId6" cstate="print">
            <a:lum/>
          </a:blip>
          <a:srcRect t="4985" r="24302"/>
          <a:stretch>
            <a:fillRect/>
          </a:stretch>
        </p:blipFill>
        <p:spPr>
          <a:xfrm>
            <a:off x="5508104" y="3671979"/>
            <a:ext cx="3384376" cy="3186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Users\Детская библиотека\Desktop\к презентации по проекту\DSC0539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2915815" y="1844825"/>
            <a:ext cx="3456385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2195513" y="549275"/>
            <a:ext cx="4321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День посёлка. Июнь 2015 г.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Игра-викторина «Цветные острова»</a:t>
            </a:r>
          </a:p>
        </p:txBody>
      </p:sp>
      <p:pic>
        <p:nvPicPr>
          <p:cNvPr id="5" name="Рисунок 4" descr="DSC054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655" y="2420888"/>
            <a:ext cx="5188345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5443.JPG"/>
          <p:cNvPicPr>
            <a:picLocks noGrp="1" noChangeAspect="1"/>
          </p:cNvPicPr>
          <p:nvPr isPhoto="1"/>
        </p:nvPicPr>
        <p:blipFill>
          <a:blip r:embed="rId4" cstate="print">
            <a:lum/>
          </a:blip>
          <a:stretch>
            <a:fillRect/>
          </a:stretch>
        </p:blipFill>
        <p:spPr>
          <a:xfrm>
            <a:off x="0" y="1268760"/>
            <a:ext cx="4752528" cy="3564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IMG_1743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1475656" y="1916832"/>
            <a:ext cx="6264696" cy="4698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2268538" y="692150"/>
            <a:ext cx="48958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9 мая 2015 г. 9 Мая Ландшафтный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 конкурсно-развлекательная программа для детей и родителей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 «Армейские шпаргалки»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Детская библиотека\Desktop\ФОНЫ ДЛЯ БУКЛЕТОВ\531753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1547813" y="260350"/>
            <a:ext cx="6119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 </a:t>
            </a:r>
            <a:r>
              <a:rPr lang="ru-RU">
                <a:solidFill>
                  <a:srgbClr val="002060"/>
                </a:solidFill>
                <a:latin typeface="Calibri" pitchFamily="34" charset="0"/>
              </a:rPr>
              <a:t>2014 , 2015 гг. центральная площадь р.п.Каргаполье </a:t>
            </a:r>
          </a:p>
          <a:p>
            <a:pPr algn="ctr"/>
            <a:r>
              <a:rPr lang="ru-RU">
                <a:solidFill>
                  <a:srgbClr val="002060"/>
                </a:solidFill>
                <a:latin typeface="Calibri" pitchFamily="34" charset="0"/>
              </a:rPr>
              <a:t> акция «Ромашковое счастье»</a:t>
            </a:r>
          </a:p>
        </p:txBody>
      </p:sp>
      <p:pic>
        <p:nvPicPr>
          <p:cNvPr id="4098" name="Picture 2" descr="C:\Users\Детская библиотека\Desktop\к презентации по проекту\8 июля\SN8557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3491880" cy="2618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Детская библиотека\Desktop\к презентации по проекту\8 июля\SN855753.JPG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251520" y="3789040"/>
            <a:ext cx="3857461" cy="28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AM_6985.JPG"/>
          <p:cNvPicPr>
            <a:picLocks noGrp="1" noChangeAspect="1"/>
          </p:cNvPicPr>
          <p:nvPr isPhoto="1"/>
        </p:nvPicPr>
        <p:blipFill>
          <a:blip r:embed="rId5" cstate="print">
            <a:lum bright="-20000"/>
          </a:blip>
          <a:stretch>
            <a:fillRect/>
          </a:stretch>
        </p:blipFill>
        <p:spPr>
          <a:xfrm>
            <a:off x="4427984" y="4005064"/>
            <a:ext cx="4499992" cy="2531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D:\отчет в ОДБ 2014 посл\Приложение к отчету 2014\некторые фото к отчету\Акции Выставки\акции\Ромашковая радость 2014\SAM_70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1340768"/>
            <a:ext cx="4246440" cy="2388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1050</TotalTime>
  <Words>661</Words>
  <Application>Microsoft Office PowerPoint</Application>
  <PresentationFormat>Экран (4:3)</PresentationFormat>
  <Paragraphs>147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50" baseType="lpstr">
      <vt:lpstr>Calibri</vt:lpstr>
      <vt:lpstr>Arial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Планы на ближайшие дни –   литературный  бал  в клубе «Ладошки»  -   «А сердце оставляю вам»</vt:lpstr>
      <vt:lpstr>Планы на 2016 год-  Акция-поздравление новорожденных «Библиокроха  Каргаполья»</vt:lpstr>
      <vt:lpstr>Планы на 2016 год – акция «Поселок читает детям»</vt:lpstr>
      <vt:lpstr>Планы на 2016 год - «Фестиваль- читающих семей»: заключительное мероприятие   проекта </vt:lpstr>
      <vt:lpstr> … и еще многое-многое другое!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Фотоальбом</dc:title>
  <dc:creator>Детская библиотека</dc:creator>
  <cp:lastModifiedBy>*</cp:lastModifiedBy>
  <cp:revision>106</cp:revision>
  <dcterms:created xsi:type="dcterms:W3CDTF">2001-12-31T19:07:25Z</dcterms:created>
  <dcterms:modified xsi:type="dcterms:W3CDTF">2002-01-02T17:31:14Z</dcterms:modified>
</cp:coreProperties>
</file>