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61" r:id="rId4"/>
    <p:sldId id="262" r:id="rId5"/>
    <p:sldId id="263" r:id="rId6"/>
    <p:sldId id="257" r:id="rId7"/>
    <p:sldId id="301" r:id="rId8"/>
    <p:sldId id="296" r:id="rId9"/>
    <p:sldId id="307" r:id="rId10"/>
    <p:sldId id="270" r:id="rId11"/>
    <p:sldId id="292" r:id="rId12"/>
    <p:sldId id="269" r:id="rId13"/>
    <p:sldId id="260" r:id="rId14"/>
    <p:sldId id="258" r:id="rId15"/>
    <p:sldId id="300" r:id="rId16"/>
    <p:sldId id="259" r:id="rId17"/>
    <p:sldId id="308" r:id="rId18"/>
    <p:sldId id="265" r:id="rId19"/>
    <p:sldId id="264" r:id="rId20"/>
    <p:sldId id="309" r:id="rId21"/>
    <p:sldId id="266" r:id="rId22"/>
    <p:sldId id="267" r:id="rId23"/>
    <p:sldId id="273" r:id="rId24"/>
    <p:sldId id="293" r:id="rId25"/>
    <p:sldId id="312" r:id="rId26"/>
    <p:sldId id="277" r:id="rId27"/>
    <p:sldId id="313" r:id="rId28"/>
    <p:sldId id="310" r:id="rId29"/>
    <p:sldId id="317" r:id="rId30"/>
    <p:sldId id="279" r:id="rId31"/>
    <p:sldId id="298" r:id="rId32"/>
    <p:sldId id="284" r:id="rId33"/>
    <p:sldId id="311" r:id="rId34"/>
    <p:sldId id="275" r:id="rId35"/>
    <p:sldId id="295" r:id="rId36"/>
    <p:sldId id="272" r:id="rId37"/>
    <p:sldId id="276" r:id="rId38"/>
    <p:sldId id="314" r:id="rId39"/>
    <p:sldId id="290" r:id="rId40"/>
    <p:sldId id="297" r:id="rId41"/>
    <p:sldId id="271" r:id="rId42"/>
    <p:sldId id="291" r:id="rId43"/>
    <p:sldId id="303" r:id="rId44"/>
    <p:sldId id="287" r:id="rId45"/>
    <p:sldId id="306" r:id="rId46"/>
    <p:sldId id="302" r:id="rId47"/>
    <p:sldId id="319" r:id="rId48"/>
    <p:sldId id="285" r:id="rId49"/>
    <p:sldId id="304" r:id="rId50"/>
    <p:sldId id="318" r:id="rId51"/>
    <p:sldId id="280" r:id="rId52"/>
    <p:sldId id="320" r:id="rId53"/>
    <p:sldId id="278" r:id="rId54"/>
    <p:sldId id="322" r:id="rId55"/>
    <p:sldId id="281" r:id="rId56"/>
    <p:sldId id="299" r:id="rId57"/>
    <p:sldId id="282" r:id="rId58"/>
    <p:sldId id="283" r:id="rId59"/>
    <p:sldId id="286" r:id="rId60"/>
    <p:sldId id="315" r:id="rId61"/>
    <p:sldId id="274" r:id="rId62"/>
    <p:sldId id="294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6606-EF94-458B-9ADE-A47EB37ABA7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B7585-F184-4345-9844-087A9A913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6606-EF94-458B-9ADE-A47EB37ABA7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B7585-F184-4345-9844-087A9A913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6606-EF94-458B-9ADE-A47EB37ABA7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B7585-F184-4345-9844-087A9A913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6606-EF94-458B-9ADE-A47EB37ABA7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B7585-F184-4345-9844-087A9A913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6606-EF94-458B-9ADE-A47EB37ABA7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B7585-F184-4345-9844-087A9A913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6606-EF94-458B-9ADE-A47EB37ABA7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B7585-F184-4345-9844-087A9A913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6606-EF94-458B-9ADE-A47EB37ABA7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B7585-F184-4345-9844-087A9A913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6606-EF94-458B-9ADE-A47EB37ABA7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B7585-F184-4345-9844-087A9A913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6606-EF94-458B-9ADE-A47EB37ABA7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B7585-F184-4345-9844-087A9A913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6606-EF94-458B-9ADE-A47EB37ABA7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B7585-F184-4345-9844-087A9A913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C6606-EF94-458B-9ADE-A47EB37ABA7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B7585-F184-4345-9844-087A9A913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C6606-EF94-458B-9ADE-A47EB37ABA7A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B7585-F184-4345-9844-087A9A913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rgadmin.ru/uploads/posts/2015-09/1441879394_img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hyperlink" Target="http://www.urgadmin.ru/uploads/posts/2015-09/1441879374_img01.jpg" TargetMode="Externa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39.jpeg"/><Relationship Id="rId3" Type="http://schemas.openxmlformats.org/officeDocument/2006/relationships/hyperlink" Target="http://www.urgadmin.ru/uploads/posts/2015-11/1447159843_05_005.jpg" TargetMode="External"/><Relationship Id="rId7" Type="http://schemas.openxmlformats.org/officeDocument/2006/relationships/hyperlink" Target="http://www.urgadmin.ru/uploads/posts/2015-11/1447159860_06_006.jpg" TargetMode="External"/><Relationship Id="rId12" Type="http://schemas.openxmlformats.org/officeDocument/2006/relationships/hyperlink" Target="http://www.urgadmin.ru/uploads/posts/2015-11/1447159858_09_009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11" Type="http://schemas.openxmlformats.org/officeDocument/2006/relationships/image" Target="../media/image38.jpeg"/><Relationship Id="rId5" Type="http://schemas.openxmlformats.org/officeDocument/2006/relationships/hyperlink" Target="http://www.urgadmin.ru/uploads/posts/2015-11/1447159848_02_002.jpg" TargetMode="External"/><Relationship Id="rId10" Type="http://schemas.openxmlformats.org/officeDocument/2006/relationships/image" Target="../media/image37.jpeg"/><Relationship Id="rId4" Type="http://schemas.openxmlformats.org/officeDocument/2006/relationships/image" Target="../media/image33.jpeg"/><Relationship Id="rId9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rgadmin.ru/uploads/posts/2015-10/1443704338_foto-1-oktyabrya_01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13" Type="http://schemas.openxmlformats.org/officeDocument/2006/relationships/image" Target="../media/image95.jpeg"/><Relationship Id="rId3" Type="http://schemas.openxmlformats.org/officeDocument/2006/relationships/image" Target="../media/image85.jpeg"/><Relationship Id="rId7" Type="http://schemas.openxmlformats.org/officeDocument/2006/relationships/image" Target="../media/image89.jpeg"/><Relationship Id="rId12" Type="http://schemas.openxmlformats.org/officeDocument/2006/relationships/image" Target="../media/image9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jpeg"/><Relationship Id="rId11" Type="http://schemas.openxmlformats.org/officeDocument/2006/relationships/image" Target="../media/image93.jpeg"/><Relationship Id="rId5" Type="http://schemas.openxmlformats.org/officeDocument/2006/relationships/image" Target="../media/image87.jpeg"/><Relationship Id="rId10" Type="http://schemas.openxmlformats.org/officeDocument/2006/relationships/image" Target="../media/image92.jpeg"/><Relationship Id="rId4" Type="http://schemas.openxmlformats.org/officeDocument/2006/relationships/image" Target="../media/image86.jpeg"/><Relationship Id="rId9" Type="http://schemas.openxmlformats.org/officeDocument/2006/relationships/image" Target="../media/image91.jpeg"/><Relationship Id="rId14" Type="http://schemas.openxmlformats.org/officeDocument/2006/relationships/image" Target="../media/image96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Relationship Id="rId9" Type="http://schemas.openxmlformats.org/officeDocument/2006/relationships/image" Target="../media/image10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image" Target="../media/image114.jpeg"/><Relationship Id="rId7" Type="http://schemas.openxmlformats.org/officeDocument/2006/relationships/image" Target="../media/image1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3" Type="http://schemas.openxmlformats.org/officeDocument/2006/relationships/image" Target="../media/image123.jpeg"/><Relationship Id="rId7" Type="http://schemas.openxmlformats.org/officeDocument/2006/relationships/image" Target="../media/image1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Relationship Id="rId9" Type="http://schemas.openxmlformats.org/officeDocument/2006/relationships/image" Target="../media/image12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7" Type="http://schemas.openxmlformats.org/officeDocument/2006/relationships/image" Target="../media/image1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3.jpeg"/><Relationship Id="rId4" Type="http://schemas.openxmlformats.org/officeDocument/2006/relationships/image" Target="../media/image14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7" Type="http://schemas.openxmlformats.org/officeDocument/2006/relationships/image" Target="../media/image1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jpeg"/><Relationship Id="rId5" Type="http://schemas.openxmlformats.org/officeDocument/2006/relationships/image" Target="../media/image146.jpeg"/><Relationship Id="rId4" Type="http://schemas.openxmlformats.org/officeDocument/2006/relationships/image" Target="../media/image14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1.jpeg"/><Relationship Id="rId4" Type="http://schemas.openxmlformats.org/officeDocument/2006/relationships/image" Target="../media/image15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4.jpeg"/><Relationship Id="rId4" Type="http://schemas.openxmlformats.org/officeDocument/2006/relationships/image" Target="../media/image15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mailto:library@vargashi.zaural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rgadmin.ru/uploads/posts/2015-04/1428944296_img03.jpg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rgadmin.ru/uploads/posts/2015-04/1428944299_img08.jpg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www.urgadmin.ru/uploads/posts/2015-04/1428944335_img07.jpg" TargetMode="External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04664"/>
            <a:ext cx="6400800" cy="1224136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МКУ «</a:t>
            </a:r>
            <a:r>
              <a:rPr lang="ru-RU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Юргамышская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МЦБ»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1484784"/>
            <a:ext cx="6785801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Реализация проекта</a:t>
            </a:r>
          </a:p>
          <a:p>
            <a:pPr algn="ctr"/>
            <a:r>
              <a:rPr lang="ru-RU" sz="4800" b="1" cap="none" spc="0" dirty="0" smtClean="0">
                <a:ln w="1905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«Годы золотые: библиотека – старшему поколению»</a:t>
            </a:r>
            <a:endParaRPr lang="ru-RU" sz="4800" b="1" cap="none" spc="0" dirty="0">
              <a:ln w="1905">
                <a:solidFill>
                  <a:srgbClr val="C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51520" y="4571836"/>
            <a:ext cx="864096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Номинация: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i="1" dirty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b="1" i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«Библиотека в социальном пространстве»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8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cs typeface="Arial" pitchFamily="34" charset="0"/>
              </a:rPr>
              <a:t>2015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51520" y="5700827"/>
            <a:ext cx="85689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Очередное заседание творческой мастерской «Радуга поэзии»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649" name="Picture 1" descr="DSCN0238"/>
          <p:cNvPicPr>
            <a:picLocks noChangeAspect="1" noChangeArrowheads="1"/>
          </p:cNvPicPr>
          <p:nvPr/>
        </p:nvPicPr>
        <p:blipFill>
          <a:blip r:embed="rId3" cstate="print"/>
          <a:srcRect t="26225" b="23241"/>
          <a:stretch>
            <a:fillRect/>
          </a:stretch>
        </p:blipFill>
        <p:spPr bwMode="auto">
          <a:xfrm>
            <a:off x="467544" y="1268760"/>
            <a:ext cx="836866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73" name="Прямоугольник 572"/>
          <p:cNvSpPr/>
          <p:nvPr/>
        </p:nvSpPr>
        <p:spPr>
          <a:xfrm>
            <a:off x="4860032" y="764704"/>
            <a:ext cx="4176464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2" name="Прямоугольник 571"/>
          <p:cNvSpPr/>
          <p:nvPr/>
        </p:nvSpPr>
        <p:spPr>
          <a:xfrm>
            <a:off x="179512" y="3645024"/>
            <a:ext cx="4752528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932040" y="3933056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</a:rPr>
              <a:t>Е. Журавлева - победитель конкурса</a:t>
            </a:r>
          </a:p>
          <a:p>
            <a:endParaRPr lang="ru-RU" b="1" dirty="0">
              <a:solidFill>
                <a:srgbClr val="800000"/>
              </a:solidFill>
            </a:endParaRPr>
          </a:p>
        </p:txBody>
      </p:sp>
      <p:pic>
        <p:nvPicPr>
          <p:cNvPr id="5" name="Picture 3" descr="D:\112\д диск\фото\2015 г\Наша усадьба\острова\фото лены\IMG_7782.JPG"/>
          <p:cNvPicPr>
            <a:picLocks noChangeAspect="1" noChangeArrowheads="1"/>
          </p:cNvPicPr>
          <p:nvPr/>
        </p:nvPicPr>
        <p:blipFill>
          <a:blip r:embed="rId3" cstate="print"/>
          <a:srcRect l="45238" t="41963" r="32143" b="16075"/>
          <a:stretch>
            <a:fillRect/>
          </a:stretch>
        </p:blipFill>
        <p:spPr bwMode="auto">
          <a:xfrm>
            <a:off x="6084168" y="4365104"/>
            <a:ext cx="1656184" cy="2304256"/>
          </a:xfrm>
          <a:prstGeom prst="rect">
            <a:avLst/>
          </a:prstGeom>
          <a:noFill/>
        </p:spPr>
      </p:pic>
      <p:pic>
        <p:nvPicPr>
          <p:cNvPr id="7" name="Picture 6" descr="C:\Users\Admin\Desktop\DSC047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861048"/>
            <a:ext cx="4353707" cy="2448271"/>
          </a:xfrm>
          <a:prstGeom prst="rect">
            <a:avLst/>
          </a:prstGeom>
          <a:noFill/>
        </p:spPr>
      </p:pic>
      <p:pic>
        <p:nvPicPr>
          <p:cNvPr id="37600" name="Picture 736" descr="C:\Users\Admin\Desktop\DSC_18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980728"/>
            <a:ext cx="3793076" cy="251919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26774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</a:rPr>
              <a:t>Фотоконкурса </a:t>
            </a:r>
            <a:r>
              <a:rPr lang="ru-RU" b="1" i="1" dirty="0" smtClean="0">
                <a:solidFill>
                  <a:srgbClr val="800000"/>
                </a:solidFill>
              </a:rPr>
              <a:t>«Я и книга в объективе»</a:t>
            </a:r>
            <a:endParaRPr lang="ru-RU" b="1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004048" y="1988840"/>
            <a:ext cx="4032448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88640"/>
            <a:ext cx="4752528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5877272"/>
            <a:ext cx="6120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800000"/>
                </a:solidFill>
              </a:rPr>
              <a:t>Фотоконкурс </a:t>
            </a:r>
            <a:r>
              <a:rPr lang="ru-RU" sz="2800" b="1" dirty="0" smtClean="0">
                <a:solidFill>
                  <a:srgbClr val="800000"/>
                </a:solidFill>
              </a:rPr>
              <a:t>«Я и книга в объективе»</a:t>
            </a:r>
            <a:endParaRPr lang="ru-RU" sz="2800" b="1" dirty="0">
              <a:solidFill>
                <a:srgbClr val="800000"/>
              </a:solidFill>
            </a:endParaRPr>
          </a:p>
        </p:txBody>
      </p:sp>
      <p:pic>
        <p:nvPicPr>
          <p:cNvPr id="28673" name="Picture 1" descr="D:\фото\2014\Лит. фестиваль\DSCN98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204864"/>
            <a:ext cx="3607073" cy="2705161"/>
          </a:xfrm>
          <a:prstGeom prst="rect">
            <a:avLst/>
          </a:prstGeom>
          <a:noFill/>
        </p:spPr>
      </p:pic>
      <p:pic>
        <p:nvPicPr>
          <p:cNvPr id="28674" name="Picture 2" descr="D:\фото\2014\Лит. фестиваль\DSCN98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4320710" cy="324036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67544" y="1854116"/>
            <a:ext cx="84249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i="1" dirty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  <a:r>
              <a:rPr kumimoji="0" lang="ru-RU" sz="4800" b="1" i="1" u="none" strike="noStrike" normalizeH="0" baseline="0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ероприятия, посвящённые  70-летию Победы в Великой Отечественной войне</a:t>
            </a:r>
            <a:endParaRPr kumimoji="0" lang="ru-RU" sz="4800" b="1" i="1" u="none" strike="noStrike" normalizeH="0" baseline="0" dirty="0" smtClean="0">
              <a:ln w="1905">
                <a:solidFill>
                  <a:srgbClr val="8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11560" y="5157192"/>
            <a:ext cx="82089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Церемония награждения участников районной викторины </a:t>
            </a:r>
            <a:r>
              <a:rPr lang="ru-RU" sz="2800" b="1" i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«Не померкнет летопись Победы».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</p:txBody>
      </p:sp>
      <p:pic>
        <p:nvPicPr>
          <p:cNvPr id="40962" name="Picture 2" descr="D:\фото\2015 г\Викторина 70 лет победы\DSCN0002.JPG"/>
          <p:cNvPicPr>
            <a:picLocks noChangeAspect="1" noChangeArrowheads="1"/>
          </p:cNvPicPr>
          <p:nvPr/>
        </p:nvPicPr>
        <p:blipFill>
          <a:blip r:embed="rId3" cstate="print"/>
          <a:srcRect t="15819"/>
          <a:stretch>
            <a:fillRect/>
          </a:stretch>
        </p:blipFill>
        <p:spPr bwMode="auto">
          <a:xfrm>
            <a:off x="269608" y="983583"/>
            <a:ext cx="5132629" cy="3240360"/>
          </a:xfrm>
          <a:prstGeom prst="rect">
            <a:avLst/>
          </a:prstGeom>
          <a:noFill/>
        </p:spPr>
      </p:pic>
      <p:pic>
        <p:nvPicPr>
          <p:cNvPr id="40963" name="Picture 3" descr="D:\фото\2015 г\Викторина 70 лет победы\DSCN9996.JPG"/>
          <p:cNvPicPr>
            <a:picLocks noChangeAspect="1" noChangeArrowheads="1"/>
          </p:cNvPicPr>
          <p:nvPr/>
        </p:nvPicPr>
        <p:blipFill>
          <a:blip r:embed="rId4" cstate="print">
            <a:lum bright="20000" contrast="20000"/>
          </a:blip>
          <a:srcRect/>
          <a:stretch>
            <a:fillRect/>
          </a:stretch>
        </p:blipFill>
        <p:spPr bwMode="auto">
          <a:xfrm>
            <a:off x="5652120" y="260648"/>
            <a:ext cx="3096344" cy="2322134"/>
          </a:xfrm>
          <a:prstGeom prst="rect">
            <a:avLst/>
          </a:prstGeom>
          <a:noFill/>
        </p:spPr>
      </p:pic>
      <p:pic>
        <p:nvPicPr>
          <p:cNvPr id="40964" name="Picture 4" descr="D:\фото\2015 г\Викторина 70 лет победы\DSCN9998.JPG"/>
          <p:cNvPicPr>
            <a:picLocks noChangeAspect="1" noChangeArrowheads="1"/>
          </p:cNvPicPr>
          <p:nvPr/>
        </p:nvPicPr>
        <p:blipFill>
          <a:blip r:embed="rId5" cstate="print">
            <a:lum bright="10000" contrast="10000"/>
          </a:blip>
          <a:srcRect/>
          <a:stretch>
            <a:fillRect/>
          </a:stretch>
        </p:blipFill>
        <p:spPr bwMode="auto">
          <a:xfrm>
            <a:off x="5676097" y="2708920"/>
            <a:ext cx="3072505" cy="230425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D:\112\д диск\фото\2015 г\Вохменка, презентация книги\DSCN99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512742" cy="3384376"/>
          </a:xfrm>
          <a:prstGeom prst="rect">
            <a:avLst/>
          </a:prstGeom>
          <a:noFill/>
        </p:spPr>
      </p:pic>
      <p:pic>
        <p:nvPicPr>
          <p:cNvPr id="1026" name="Picture 2" descr="D:\112\д диск\фото\2015 г\Вохменка, презентация книги\DSCN99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772816"/>
            <a:ext cx="4128680" cy="30963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504" y="5373216"/>
            <a:ext cx="903649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800000"/>
                </a:solidFill>
              </a:rPr>
              <a:t>Освещение обелиска погибшим землякам «Слава Защитникам Отечества» </a:t>
            </a:r>
            <a:r>
              <a:rPr lang="ru-RU" sz="2800" dirty="0" smtClean="0">
                <a:solidFill>
                  <a:srgbClr val="800000"/>
                </a:solidFill>
              </a:rPr>
              <a:t> </a:t>
            </a:r>
            <a:r>
              <a:rPr lang="ru-RU" dirty="0" smtClean="0">
                <a:solidFill>
                  <a:srgbClr val="800000"/>
                </a:solidFill>
              </a:rPr>
              <a:t>в</a:t>
            </a:r>
            <a:r>
              <a:rPr lang="ru-RU" sz="2800" dirty="0" smtClean="0">
                <a:solidFill>
                  <a:srgbClr val="800000"/>
                </a:solidFill>
              </a:rPr>
              <a:t> </a:t>
            </a:r>
            <a:r>
              <a:rPr lang="ru-RU" dirty="0" smtClean="0">
                <a:solidFill>
                  <a:srgbClr val="800000"/>
                </a:solidFill>
              </a:rPr>
              <a:t>д. </a:t>
            </a:r>
            <a:r>
              <a:rPr lang="ru-RU" dirty="0" err="1" smtClean="0">
                <a:solidFill>
                  <a:srgbClr val="800000"/>
                </a:solidFill>
              </a:rPr>
              <a:t>Вохменка</a:t>
            </a:r>
            <a:r>
              <a:rPr lang="ru-RU" dirty="0" smtClean="0">
                <a:solidFill>
                  <a:srgbClr val="800000"/>
                </a:solidFill>
              </a:rPr>
              <a:t>.</a:t>
            </a:r>
          </a:p>
          <a:p>
            <a:pPr algn="ctr"/>
            <a:r>
              <a:rPr lang="ru-RU" dirty="0" smtClean="0">
                <a:solidFill>
                  <a:srgbClr val="800000"/>
                </a:solidFill>
              </a:rPr>
              <a:t> На празднике состоялась презентация Книги памяти Островского сельсовета  «Солдаты победы» и представлен сборник стихов «Память стучится в сердца» , выпущенный </a:t>
            </a:r>
            <a:r>
              <a:rPr lang="ru-RU" dirty="0" err="1" smtClean="0">
                <a:solidFill>
                  <a:srgbClr val="800000"/>
                </a:solidFill>
              </a:rPr>
              <a:t>Юргамышской</a:t>
            </a:r>
            <a:r>
              <a:rPr lang="ru-RU" dirty="0" smtClean="0">
                <a:solidFill>
                  <a:srgbClr val="800000"/>
                </a:solidFill>
              </a:rPr>
              <a:t> центральной библиотекой . </a:t>
            </a:r>
            <a:endParaRPr lang="ru-RU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23528" y="4941168"/>
            <a:ext cx="864096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Презентация книг Николая Ивановича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Кармацких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«Время всенародного подвига»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Ларисы Юрьевны Черепановой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«Летят над миром журавли».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1" name="Picture 3" descr="Презентация новой книги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9723" y="188640"/>
            <a:ext cx="5846519" cy="4248472"/>
          </a:xfrm>
          <a:prstGeom prst="rect">
            <a:avLst/>
          </a:prstGeom>
          <a:noFill/>
        </p:spPr>
      </p:pic>
      <p:pic>
        <p:nvPicPr>
          <p:cNvPr id="8" name="Рисунок 7" descr="Презентация новой книги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32656"/>
            <a:ext cx="2756204" cy="1705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23528" y="5373216"/>
            <a:ext cx="864096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800000"/>
                </a:solidFill>
              </a:rPr>
              <a:t>Открытие областной выставки материалов районных газет времен Великой Отечественной войны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800000"/>
                </a:solidFill>
              </a:rPr>
              <a:t> </a:t>
            </a:r>
            <a:r>
              <a:rPr lang="ru-RU" sz="2400" b="1" i="1" dirty="0" smtClean="0">
                <a:solidFill>
                  <a:srgbClr val="800000"/>
                </a:solidFill>
              </a:rPr>
              <a:t>«Не меркнет летопись Победы»</a:t>
            </a:r>
            <a:r>
              <a:rPr lang="ru-RU" sz="2400" b="1" dirty="0" smtClean="0">
                <a:solidFill>
                  <a:srgbClr val="800000"/>
                </a:solidFill>
              </a:rPr>
              <a:t>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Связующая нить времён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8480" t="9091" r="3829" b="9091"/>
          <a:stretch>
            <a:fillRect/>
          </a:stretch>
        </p:blipFill>
        <p:spPr bwMode="auto">
          <a:xfrm>
            <a:off x="6516216" y="188640"/>
            <a:ext cx="2304256" cy="3240360"/>
          </a:xfrm>
          <a:prstGeom prst="rect">
            <a:avLst/>
          </a:prstGeom>
          <a:noFill/>
        </p:spPr>
      </p:pic>
      <p:pic>
        <p:nvPicPr>
          <p:cNvPr id="2052" name="Picture 4" descr="Связующая нить времён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188640"/>
            <a:ext cx="3846123" cy="2880320"/>
          </a:xfrm>
          <a:prstGeom prst="rect">
            <a:avLst/>
          </a:prstGeom>
          <a:noFill/>
        </p:spPr>
      </p:pic>
      <p:pic>
        <p:nvPicPr>
          <p:cNvPr id="2054" name="Picture 6" descr="Связующая нить времён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 l="16435" t="15120" r="8436" b="32801"/>
          <a:stretch>
            <a:fillRect/>
          </a:stretch>
        </p:blipFill>
        <p:spPr bwMode="auto">
          <a:xfrm>
            <a:off x="4427984" y="188640"/>
            <a:ext cx="1944216" cy="1883459"/>
          </a:xfrm>
          <a:prstGeom prst="rect">
            <a:avLst/>
          </a:prstGeom>
          <a:noFill/>
        </p:spPr>
      </p:pic>
      <p:pic>
        <p:nvPicPr>
          <p:cNvPr id="2056" name="Picture 8" descr="http://www.urgadmin.ru/uploads/posts/2015-11/1447159859_08_008.jpg"/>
          <p:cNvPicPr>
            <a:picLocks noChangeAspect="1" noChangeArrowheads="1"/>
          </p:cNvPicPr>
          <p:nvPr/>
        </p:nvPicPr>
        <p:blipFill>
          <a:blip r:embed="rId9" cstate="print"/>
          <a:srcRect l="19215" t="15304" r="21539" b="30041"/>
          <a:stretch>
            <a:fillRect/>
          </a:stretch>
        </p:blipFill>
        <p:spPr bwMode="auto">
          <a:xfrm>
            <a:off x="6444208" y="3645024"/>
            <a:ext cx="2451152" cy="1656184"/>
          </a:xfrm>
          <a:prstGeom prst="rect">
            <a:avLst/>
          </a:prstGeom>
          <a:noFill/>
        </p:spPr>
      </p:pic>
      <p:pic>
        <p:nvPicPr>
          <p:cNvPr id="2058" name="Picture 10" descr="http://www.urgadmin.ru/uploads/posts/2015-11/1447159788_22_dsc0056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536" y="3140968"/>
            <a:ext cx="3131092" cy="2366665"/>
          </a:xfrm>
          <a:prstGeom prst="rect">
            <a:avLst/>
          </a:prstGeom>
          <a:noFill/>
        </p:spPr>
      </p:pic>
      <p:pic>
        <p:nvPicPr>
          <p:cNvPr id="13" name="Рисунок 12" descr="D:\112\д диск\фото\2015 г\выставка газеты\1447221117_04_dsc00547.jpg"/>
          <p:cNvPicPr/>
          <p:nvPr/>
        </p:nvPicPr>
        <p:blipFill>
          <a:blip r:embed="rId11" cstate="print"/>
          <a:srcRect l="19358" t="27824"/>
          <a:stretch>
            <a:fillRect/>
          </a:stretch>
        </p:blipFill>
        <p:spPr bwMode="auto">
          <a:xfrm>
            <a:off x="4355976" y="2204864"/>
            <a:ext cx="1943807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 descr="Связующая нить времён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 l="40319" t="37037" b="11366"/>
          <a:stretch>
            <a:fillRect/>
          </a:stretch>
        </p:blipFill>
        <p:spPr bwMode="auto">
          <a:xfrm>
            <a:off x="3995936" y="3861048"/>
            <a:ext cx="2160240" cy="144016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175356" y="648271"/>
            <a:ext cx="445186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600" b="1" i="1" dirty="0" smtClean="0">
                <a:solidFill>
                  <a:srgbClr val="632423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«Славим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600" b="1" i="1" dirty="0" smtClean="0">
                <a:solidFill>
                  <a:srgbClr val="632423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 возраст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600" b="1" i="1" dirty="0" smtClean="0">
                <a:solidFill>
                  <a:srgbClr val="632423"/>
                </a:solidFill>
                <a:latin typeface="Monotype Corsiva" pitchFamily="66" charset="0"/>
                <a:ea typeface="Calibri" pitchFamily="34" charset="0"/>
                <a:cs typeface="Arial" pitchFamily="34" charset="0"/>
              </a:rPr>
              <a:t>золотой»</a:t>
            </a:r>
            <a:endParaRPr lang="ru-RU" sz="96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55576" y="5985865"/>
            <a:ext cx="77048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Праздничное мероприятие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«Славим возраст золотой»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Дню пожилого человека.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«Славим возраст золотой»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32656"/>
            <a:ext cx="748883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323528" y="18199"/>
            <a:ext cx="864096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Цель проекта: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содействие социальной адаптации незащищённых групп людей в обществе;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образование и информационная поддержка ветеранов, пенсионеров и инвалидов, как важнейший инструмент социальной адаптации пожилых людей и повышения качества их жизни;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творческих возможностей; расширение коммуникативных связей.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Задачи проекта: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привлечение социально незащищённых групп населения в библиотеку и организация их обслуживания;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обеспечение полного и оперативного удовлетворения информационных потребностей данной категории пользователей;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организация просветительской 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культурно-досуговой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деятельности, направленной на улучшение социально-культурной сферы жизни данной категории пользователей;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культуры чтения и удовлетворения духовных потребностей данной категории пользователей;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фонда соответствующей литературой;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социальное партнёрство, сотрудничество и координация действий с общественными организациями посёлка по работе с данной категорией пользователей библиотеки.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В этой связи команда проекта совместно с партнерами в течение 2015 года провела ряд мероприятий последовательно решающих данные задачи: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87448" y="343109"/>
            <a:ext cx="770275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Персональная выставка изделий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декоративно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прикладного искусства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Грани мастерства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Monotype Corsiva" pitchFamily="66" charset="0"/>
                <a:ea typeface="Calibri" pitchFamily="34" charset="0"/>
                <a:cs typeface="Arial" pitchFamily="34" charset="0"/>
              </a:rPr>
              <a:t>Кропачева Михаила Петровича,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приурочена к его 80-летнему юбилею.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D:\112\д диск\фото\2015 г\выставка кропачева\DSCN00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573016"/>
            <a:ext cx="3911506" cy="2934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D:\112\д диск\фото\2015 г\выставка кропачева\DSCN007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4880496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112\д диск\фото\2015 г\выставка кропачева\DSCN00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60648"/>
            <a:ext cx="354519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673" name="Picture 1" descr="D:\112\д диск\фото\2015 г\выставка кропачева\Люба\IMG_4901.JPG"/>
          <p:cNvPicPr>
            <a:picLocks noChangeAspect="1" noChangeArrowheads="1"/>
          </p:cNvPicPr>
          <p:nvPr/>
        </p:nvPicPr>
        <p:blipFill>
          <a:blip r:embed="rId3" cstate="print"/>
          <a:srcRect t="17317" b="4758"/>
          <a:stretch>
            <a:fillRect/>
          </a:stretch>
        </p:blipFill>
        <p:spPr bwMode="auto">
          <a:xfrm>
            <a:off x="683568" y="1916832"/>
            <a:ext cx="7392822" cy="4320480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755576" y="404664"/>
            <a:ext cx="79208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Вечер-встреча с советом ветеранов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Юргамышский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самородок»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1" name="Picture 3" descr="D:\112\д диск\фото\2015 г\выставка кропачева\Н.Мир\DSCN00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5404" y="332656"/>
            <a:ext cx="5088835" cy="38164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49" name="Picture 1" descr="D:\112\д диск\фото\2015 г\выставка кропачева\Люба\IMG_49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429000"/>
            <a:ext cx="3942614" cy="295682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2780928"/>
            <a:ext cx="60094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Духовное просвещение</a:t>
            </a:r>
            <a:endParaRPr lang="ru-RU" sz="4400" b="1" dirty="0">
              <a:ln w="1905">
                <a:solidFill>
                  <a:srgbClr val="8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83568" y="5805264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Встреча за самоваром</a:t>
            </a:r>
          </a:p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 </a:t>
            </a:r>
            <a:r>
              <a:rPr lang="ru-RU" sz="2800" b="1" i="1" dirty="0" smtClean="0">
                <a:solidFill>
                  <a:srgbClr val="800000"/>
                </a:solidFill>
              </a:rPr>
              <a:t>«Раз в крещенский вечерок».</a:t>
            </a:r>
            <a:endParaRPr lang="ru-RU" sz="2800" dirty="0">
              <a:solidFill>
                <a:srgbClr val="800000"/>
              </a:solidFill>
            </a:endParaRPr>
          </a:p>
        </p:txBody>
      </p:sp>
      <p:pic>
        <p:nvPicPr>
          <p:cNvPr id="7" name="Рисунок 6" descr="D:\фото\2015 г\Наша усадьба\1 заседание\DSCN9802.JPG"/>
          <p:cNvPicPr/>
          <p:nvPr/>
        </p:nvPicPr>
        <p:blipFill>
          <a:blip r:embed="rId3" cstate="print"/>
          <a:srcRect l="32710"/>
          <a:stretch>
            <a:fillRect/>
          </a:stretch>
        </p:blipFill>
        <p:spPr bwMode="auto">
          <a:xfrm rot="5400000">
            <a:off x="395536" y="188640"/>
            <a:ext cx="223224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фото\2015 г\Наша усадьба\1 заседание\DSCN9796.JPG"/>
          <p:cNvPicPr/>
          <p:nvPr/>
        </p:nvPicPr>
        <p:blipFill>
          <a:blip r:embed="rId4" cstate="print">
            <a:lum bright="30000" contrast="30000"/>
          </a:blip>
          <a:srcRect/>
          <a:stretch>
            <a:fillRect/>
          </a:stretch>
        </p:blipFill>
        <p:spPr bwMode="auto">
          <a:xfrm>
            <a:off x="4716016" y="188640"/>
            <a:ext cx="411236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фото\2015 г\Наша усадьба\1 заседание\DSCN979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2564904"/>
            <a:ext cx="374441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5085184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Благотворительная акция «Вторые руки». </a:t>
            </a:r>
            <a:r>
              <a:rPr lang="ru-RU" sz="2800" dirty="0" smtClean="0">
                <a:solidFill>
                  <a:srgbClr val="800000"/>
                </a:solidFill>
              </a:rPr>
              <a:t>  </a:t>
            </a:r>
          </a:p>
          <a:p>
            <a:pPr algn="ctr"/>
            <a:r>
              <a:rPr lang="ru-RU" dirty="0" smtClean="0">
                <a:solidFill>
                  <a:srgbClr val="800000"/>
                </a:solidFill>
              </a:rPr>
              <a:t>Собрали и увезли в </a:t>
            </a:r>
            <a:r>
              <a:rPr lang="ru-RU" dirty="0" err="1" smtClean="0">
                <a:solidFill>
                  <a:srgbClr val="800000"/>
                </a:solidFill>
              </a:rPr>
              <a:t>Скоблинский</a:t>
            </a:r>
            <a:r>
              <a:rPr lang="ru-RU" dirty="0" smtClean="0">
                <a:solidFill>
                  <a:srgbClr val="800000"/>
                </a:solidFill>
              </a:rPr>
              <a:t> неврологический интернат вещи,</a:t>
            </a:r>
          </a:p>
          <a:p>
            <a:pPr algn="ctr"/>
            <a:r>
              <a:rPr lang="ru-RU" dirty="0" smtClean="0">
                <a:solidFill>
                  <a:srgbClr val="800000"/>
                </a:solidFill>
              </a:rPr>
              <a:t> книги, игрушки,  и другие необходимые предметы. </a:t>
            </a:r>
            <a:endParaRPr lang="ru-RU" dirty="0">
              <a:solidFill>
                <a:srgbClr val="800000"/>
              </a:solidFill>
            </a:endParaRPr>
          </a:p>
        </p:txBody>
      </p:sp>
      <p:pic>
        <p:nvPicPr>
          <p:cNvPr id="11" name="Рисунок 10" descr="G:\Скоблино\Новая папка (2)\IMG_626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446449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G:\Скоблино\IMG_625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844824"/>
            <a:ext cx="367240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1979712" y="353562"/>
            <a:ext cx="59401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еделя православной книги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D:\фото\2015 г\Православие\DSCN0233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1293102">
            <a:off x="325129" y="1091224"/>
            <a:ext cx="424847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фото\2015 г\Православие\DSCN0236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211122">
            <a:off x="4572000" y="2852936"/>
            <a:ext cx="424847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5661248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</a:rPr>
              <a:t>Беседа об иеромонахе Романе </a:t>
            </a:r>
            <a:r>
              <a:rPr lang="ru-RU" sz="2800" b="1" i="1" dirty="0" smtClean="0">
                <a:solidFill>
                  <a:srgbClr val="800000"/>
                </a:solidFill>
              </a:rPr>
              <a:t>«Русь еще жива»</a:t>
            </a:r>
            <a:endParaRPr lang="ru-RU" sz="2800" b="1" i="1" dirty="0">
              <a:solidFill>
                <a:srgbClr val="800000"/>
              </a:solidFill>
            </a:endParaRPr>
          </a:p>
        </p:txBody>
      </p:sp>
      <p:pic>
        <p:nvPicPr>
          <p:cNvPr id="7" name="Рисунок 6" descr="D:\112\д диск\фото\2015 г\иеромонах роман\DSCN998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9279">
            <a:off x="3635896" y="1196752"/>
            <a:ext cx="5127617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112\д диск\фото\2015 г\иеромонах роман\DSCN9989.JPG"/>
          <p:cNvPicPr/>
          <p:nvPr/>
        </p:nvPicPr>
        <p:blipFill>
          <a:blip r:embed="rId4" cstate="print">
            <a:lum bright="20000" contrast="20000"/>
          </a:blip>
          <a:srcRect l="24024" t="39969" r="21882"/>
          <a:stretch>
            <a:fillRect/>
          </a:stretch>
        </p:blipFill>
        <p:spPr bwMode="auto">
          <a:xfrm>
            <a:off x="251520" y="260648"/>
            <a:ext cx="3240360" cy="25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2780928"/>
            <a:ext cx="62909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Паломнические поездки</a:t>
            </a:r>
            <a:endParaRPr lang="ru-RU" sz="4400" b="1" dirty="0">
              <a:ln w="1905">
                <a:solidFill>
                  <a:srgbClr val="8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27584" y="1700808"/>
            <a:ext cx="77768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Мероприятия, посвященные </a:t>
            </a:r>
          </a:p>
          <a:p>
            <a:pPr algn="ctr"/>
            <a:r>
              <a:rPr lang="ru-RU" sz="5400" b="1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Году литературы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5661248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800000"/>
                </a:solidFill>
              </a:rPr>
              <a:t>Посетили  православную Троицкую выставку-ярмарку в январе</a:t>
            </a:r>
            <a:endParaRPr lang="ru-RU" sz="2800" dirty="0">
              <a:solidFill>
                <a:srgbClr val="800000"/>
              </a:solidFill>
            </a:endParaRPr>
          </a:p>
        </p:txBody>
      </p:sp>
      <p:pic>
        <p:nvPicPr>
          <p:cNvPr id="13315" name="Picture 3" descr="D:\фото\2015 г\Наша усадьба\выставка правосл\IMG_56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16811">
            <a:off x="336183" y="2029554"/>
            <a:ext cx="4320480" cy="3294241"/>
          </a:xfrm>
          <a:prstGeom prst="rect">
            <a:avLst/>
          </a:prstGeom>
          <a:noFill/>
        </p:spPr>
      </p:pic>
      <p:pic>
        <p:nvPicPr>
          <p:cNvPr id="13314" name="Picture 2" descr="D:\фото\2015 г\Наша усадьба\выставка правосл\IMG_5672.jpg"/>
          <p:cNvPicPr>
            <a:picLocks noChangeAspect="1" noChangeArrowheads="1"/>
          </p:cNvPicPr>
          <p:nvPr/>
        </p:nvPicPr>
        <p:blipFill>
          <a:blip r:embed="rId4" cstate="print">
            <a:lum bright="20000" contrast="20000"/>
          </a:blip>
          <a:srcRect/>
          <a:stretch>
            <a:fillRect/>
          </a:stretch>
        </p:blipFill>
        <p:spPr bwMode="auto">
          <a:xfrm rot="162891">
            <a:off x="4787030" y="356653"/>
            <a:ext cx="4127174" cy="309634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5733256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800000"/>
                </a:solidFill>
              </a:rPr>
              <a:t>Посещение православной Троицкой выставки-ярмарки в июле</a:t>
            </a:r>
            <a:endParaRPr lang="ru-RU" sz="2800" dirty="0">
              <a:solidFill>
                <a:srgbClr val="800000"/>
              </a:solidFill>
            </a:endParaRPr>
          </a:p>
        </p:txBody>
      </p:sp>
      <p:pic>
        <p:nvPicPr>
          <p:cNvPr id="11" name="Рисунок 10" descr="C:\Documents and Settings\Admin\Рабочий стол\поездка в курган\троицкая выставк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260648"/>
            <a:ext cx="233975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Admin\Рабочий стол\поездка в курган\IMG_334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340768"/>
            <a:ext cx="280831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3" name="Picture 1" descr="D:\фото\2015 г\Наша усадьба\краев музей 2015\IMG_33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60648"/>
            <a:ext cx="3168352" cy="432048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45555" y="332656"/>
            <a:ext cx="82411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800000"/>
                </a:solidFill>
              </a:rPr>
              <a:t>Паломническая поездка в с.Таловка </a:t>
            </a:r>
            <a:r>
              <a:rPr lang="ru-RU" sz="2400" b="1" i="1" dirty="0" err="1" smtClean="0">
                <a:solidFill>
                  <a:srgbClr val="800000"/>
                </a:solidFill>
              </a:rPr>
              <a:t>Юргамышского</a:t>
            </a:r>
            <a:r>
              <a:rPr lang="ru-RU" sz="2400" b="1" i="1" dirty="0" smtClean="0">
                <a:solidFill>
                  <a:srgbClr val="800000"/>
                </a:solidFill>
              </a:rPr>
              <a:t> района</a:t>
            </a:r>
          </a:p>
          <a:p>
            <a:pPr algn="ctr"/>
            <a:r>
              <a:rPr lang="ru-RU" sz="2400" b="1" i="1" dirty="0" smtClean="0">
                <a:solidFill>
                  <a:srgbClr val="800000"/>
                </a:solidFill>
              </a:rPr>
              <a:t> в Николаевский храм</a:t>
            </a:r>
            <a:endParaRPr lang="ru-RU" sz="2400" b="1" i="1" dirty="0">
              <a:solidFill>
                <a:srgbClr val="800000"/>
              </a:solidFill>
            </a:endParaRPr>
          </a:p>
        </p:txBody>
      </p:sp>
      <p:pic>
        <p:nvPicPr>
          <p:cNvPr id="8193" name="Picture 1" descr="D:\фото\2015 г\Наша усадьба\таловка\DSC04657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r="27033" b="-1080"/>
          <a:stretch>
            <a:fillRect/>
          </a:stretch>
        </p:blipFill>
        <p:spPr bwMode="auto">
          <a:xfrm>
            <a:off x="395536" y="3933056"/>
            <a:ext cx="3528392" cy="2748629"/>
          </a:xfrm>
          <a:prstGeom prst="rect">
            <a:avLst/>
          </a:prstGeom>
          <a:noFill/>
        </p:spPr>
      </p:pic>
      <p:pic>
        <p:nvPicPr>
          <p:cNvPr id="8194" name="Picture 2" descr="D:\фото\2015 г\Наша усадьба\таловка\DSC04664.JPG"/>
          <p:cNvPicPr>
            <a:picLocks noChangeAspect="1" noChangeArrowheads="1"/>
          </p:cNvPicPr>
          <p:nvPr/>
        </p:nvPicPr>
        <p:blipFill>
          <a:blip r:embed="rId4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211960" y="4077072"/>
            <a:ext cx="4504299" cy="2532955"/>
          </a:xfrm>
          <a:prstGeom prst="rect">
            <a:avLst/>
          </a:prstGeom>
          <a:noFill/>
        </p:spPr>
      </p:pic>
      <p:pic>
        <p:nvPicPr>
          <p:cNvPr id="8195" name="Picture 3" descr="D:\фото\2015 г\Наша усадьба\таловка\DSC046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1340768"/>
            <a:ext cx="4392488" cy="2470079"/>
          </a:xfrm>
          <a:prstGeom prst="rect">
            <a:avLst/>
          </a:prstGeom>
          <a:noFill/>
        </p:spPr>
      </p:pic>
      <p:pic>
        <p:nvPicPr>
          <p:cNvPr id="8196" name="Picture 4" descr="D:\фото\2015 г\Наша усадьба\таловка\DSC04680.JPG"/>
          <p:cNvPicPr>
            <a:picLocks noChangeAspect="1" noChangeArrowheads="1"/>
          </p:cNvPicPr>
          <p:nvPr/>
        </p:nvPicPr>
        <p:blipFill>
          <a:blip r:embed="rId6" cstate="print"/>
          <a:srcRect l="10048" r="36841"/>
          <a:stretch>
            <a:fillRect/>
          </a:stretch>
        </p:blipFill>
        <p:spPr bwMode="auto">
          <a:xfrm>
            <a:off x="1259632" y="1340768"/>
            <a:ext cx="2232248" cy="236353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2780928"/>
            <a:ext cx="70475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Клуб «Красота и здоровье» </a:t>
            </a:r>
            <a:endParaRPr lang="ru-RU" sz="4400" b="1" dirty="0">
              <a:ln w="1905">
                <a:solidFill>
                  <a:srgbClr val="8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805264"/>
            <a:ext cx="630019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800000"/>
                </a:solidFill>
              </a:rPr>
              <a:t>Занятия йогой с основной группой </a:t>
            </a:r>
          </a:p>
          <a:p>
            <a:pPr algn="ctr"/>
            <a:r>
              <a:rPr lang="ru-RU" sz="2800" dirty="0" smtClean="0">
                <a:solidFill>
                  <a:srgbClr val="800000"/>
                </a:solidFill>
              </a:rPr>
              <a:t>проводит Е. Журавлева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Picture 3" descr="D:\фото\2015 г\Йога\DSCN0277.JPG"/>
          <p:cNvPicPr>
            <a:picLocks noChangeAspect="1" noChangeArrowheads="1"/>
          </p:cNvPicPr>
          <p:nvPr/>
        </p:nvPicPr>
        <p:blipFill>
          <a:blip r:embed="rId3" cstate="print"/>
          <a:srcRect l="28951"/>
          <a:stretch>
            <a:fillRect/>
          </a:stretch>
        </p:blipFill>
        <p:spPr bwMode="auto">
          <a:xfrm rot="5400000">
            <a:off x="6023637" y="3709555"/>
            <a:ext cx="2861366" cy="3020335"/>
          </a:xfrm>
          <a:prstGeom prst="rect">
            <a:avLst/>
          </a:prstGeom>
          <a:noFill/>
        </p:spPr>
      </p:pic>
      <p:pic>
        <p:nvPicPr>
          <p:cNvPr id="7" name="Picture 2" descr="D:\фото\2014\5 января йога\IMG_53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8641"/>
            <a:ext cx="3597579" cy="2664296"/>
          </a:xfrm>
          <a:prstGeom prst="rect">
            <a:avLst/>
          </a:prstGeom>
          <a:noFill/>
        </p:spPr>
      </p:pic>
      <p:pic>
        <p:nvPicPr>
          <p:cNvPr id="4097" name="Picture 1" descr="D:\фото\2015 г\Йога\DSCN0272.JPG"/>
          <p:cNvPicPr>
            <a:picLocks noChangeAspect="1" noChangeArrowheads="1"/>
          </p:cNvPicPr>
          <p:nvPr/>
        </p:nvPicPr>
        <p:blipFill>
          <a:blip r:embed="rId5" cstate="print"/>
          <a:srcRect l="46322"/>
          <a:stretch>
            <a:fillRect/>
          </a:stretch>
        </p:blipFill>
        <p:spPr bwMode="auto">
          <a:xfrm rot="5400000">
            <a:off x="5771134" y="-340416"/>
            <a:ext cx="2664297" cy="3722412"/>
          </a:xfrm>
          <a:prstGeom prst="rect">
            <a:avLst/>
          </a:prstGeom>
          <a:noFill/>
        </p:spPr>
      </p:pic>
      <p:pic>
        <p:nvPicPr>
          <p:cNvPr id="4098" name="Picture 2" descr="D:\фото\2015 г\Йога\DSCN02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3479799" y="2288953"/>
            <a:ext cx="2976489" cy="2232248"/>
          </a:xfrm>
          <a:prstGeom prst="rect">
            <a:avLst/>
          </a:prstGeom>
          <a:noFill/>
        </p:spPr>
      </p:pic>
      <p:pic>
        <p:nvPicPr>
          <p:cNvPr id="4099" name="Picture 3" descr="IMG_5315-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212976"/>
            <a:ext cx="3672408" cy="2530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5903893"/>
            <a:ext cx="6732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800000"/>
                </a:solidFill>
              </a:rPr>
              <a:t>Занятия йогой с  группой начинающих  </a:t>
            </a:r>
          </a:p>
          <a:p>
            <a:pPr algn="ctr"/>
            <a:r>
              <a:rPr lang="ru-RU" sz="2800" dirty="0" smtClean="0">
                <a:solidFill>
                  <a:srgbClr val="800000"/>
                </a:solidFill>
              </a:rPr>
              <a:t>проводит Е. Журавлева</a:t>
            </a:r>
          </a:p>
        </p:txBody>
      </p:sp>
      <p:pic>
        <p:nvPicPr>
          <p:cNvPr id="33794" name="Picture 2" descr="D:\фото\2015 г\Йога\DSCN0263.JPG"/>
          <p:cNvPicPr>
            <a:picLocks noChangeAspect="1" noChangeArrowheads="1"/>
          </p:cNvPicPr>
          <p:nvPr/>
        </p:nvPicPr>
        <p:blipFill>
          <a:blip r:embed="rId3" cstate="print"/>
          <a:srcRect l="16844" t="16845"/>
          <a:stretch>
            <a:fillRect/>
          </a:stretch>
        </p:blipFill>
        <p:spPr bwMode="auto">
          <a:xfrm>
            <a:off x="6084168" y="188640"/>
            <a:ext cx="2843990" cy="2132856"/>
          </a:xfrm>
          <a:prstGeom prst="rect">
            <a:avLst/>
          </a:prstGeom>
          <a:noFill/>
        </p:spPr>
      </p:pic>
      <p:pic>
        <p:nvPicPr>
          <p:cNvPr id="33795" name="Picture 3" descr="D:\фото\2015 г\Йога\DSCN02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4224694" cy="3168352"/>
          </a:xfrm>
          <a:prstGeom prst="rect">
            <a:avLst/>
          </a:prstGeom>
          <a:noFill/>
        </p:spPr>
      </p:pic>
      <p:pic>
        <p:nvPicPr>
          <p:cNvPr id="33796" name="Picture 4" descr="D:\фото\2015 г\Йога\DSCN0259.JPG"/>
          <p:cNvPicPr>
            <a:picLocks noChangeAspect="1" noChangeArrowheads="1"/>
          </p:cNvPicPr>
          <p:nvPr/>
        </p:nvPicPr>
        <p:blipFill>
          <a:blip r:embed="rId5" cstate="print"/>
          <a:srcRect l="32895" t="38919" b="15865"/>
          <a:stretch>
            <a:fillRect/>
          </a:stretch>
        </p:blipFill>
        <p:spPr bwMode="auto">
          <a:xfrm rot="5400000" flipV="1">
            <a:off x="6318449" y="4058815"/>
            <a:ext cx="3419871" cy="1728193"/>
          </a:xfrm>
          <a:prstGeom prst="rect">
            <a:avLst/>
          </a:prstGeom>
          <a:noFill/>
        </p:spPr>
      </p:pic>
      <p:pic>
        <p:nvPicPr>
          <p:cNvPr id="33797" name="Picture 5" descr="D:\фото\2015 г\Йога\DSCN026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429000"/>
            <a:ext cx="3312368" cy="2484143"/>
          </a:xfrm>
          <a:prstGeom prst="rect">
            <a:avLst/>
          </a:prstGeom>
          <a:noFill/>
        </p:spPr>
      </p:pic>
      <p:pic>
        <p:nvPicPr>
          <p:cNvPr id="33793" name="Picture 1" descr="D:\фото\2015 г\Йога\DSCN025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5976" y="1916832"/>
            <a:ext cx="3168521" cy="237626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D:\112\д диск\фото\2015 г\Йога\DSCN99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149080"/>
            <a:ext cx="3264536" cy="2448272"/>
          </a:xfrm>
          <a:prstGeom prst="rect">
            <a:avLst/>
          </a:prstGeom>
          <a:noFill/>
        </p:spPr>
      </p:pic>
      <p:pic>
        <p:nvPicPr>
          <p:cNvPr id="2051" name="Picture 3" descr="D:\112\д диск\фото\2015 г\Йога\DSCN99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996952"/>
            <a:ext cx="4680520" cy="3510203"/>
          </a:xfrm>
          <a:prstGeom prst="rect">
            <a:avLst/>
          </a:prstGeom>
          <a:noFill/>
        </p:spPr>
      </p:pic>
      <p:pic>
        <p:nvPicPr>
          <p:cNvPr id="2052" name="Picture 4" descr="D:\112\д диск\фото\2015 г\Йога\DSCN99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046630" y="593750"/>
            <a:ext cx="3240360" cy="2430141"/>
          </a:xfrm>
          <a:prstGeom prst="rect">
            <a:avLst/>
          </a:prstGeom>
          <a:noFill/>
        </p:spPr>
      </p:pic>
      <p:pic>
        <p:nvPicPr>
          <p:cNvPr id="2053" name="Picture 5" descr="D:\112\д диск\фото\2015 г\выставка кропачева\Люба\IMG_49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188640"/>
            <a:ext cx="3648570" cy="273630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59632" y="2924944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Клуб </a:t>
            </a:r>
            <a:r>
              <a:rPr lang="ru-RU" sz="4000" b="1" dirty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«Феи домашнего очага</a:t>
            </a:r>
            <a:r>
              <a:rPr lang="ru-RU" sz="4000" b="1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D:\112\д диск\фото\2015 г\Феи\DSCN02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924944"/>
            <a:ext cx="4764287" cy="3573025"/>
          </a:xfrm>
          <a:prstGeom prst="rect">
            <a:avLst/>
          </a:prstGeom>
          <a:noFill/>
        </p:spPr>
      </p:pic>
      <p:pic>
        <p:nvPicPr>
          <p:cNvPr id="4" name="Picture 2" descr="D:\112\д диск\фото\2015 г\Наша усадьба\DSCN01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5088837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8913" name="Picture 1" descr="D:\фото\2013 год\клубы в библиотеке 13.02.2013\DSC_0015.JPG"/>
          <p:cNvPicPr>
            <a:picLocks noChangeAspect="1" noChangeArrowheads="1"/>
          </p:cNvPicPr>
          <p:nvPr/>
        </p:nvPicPr>
        <p:blipFill>
          <a:blip r:embed="rId3" cstate="print"/>
          <a:srcRect t="45098" b="5882"/>
          <a:stretch>
            <a:fillRect/>
          </a:stretch>
        </p:blipFill>
        <p:spPr bwMode="auto">
          <a:xfrm>
            <a:off x="251520" y="3717032"/>
            <a:ext cx="8649601" cy="2808312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</p:pic>
      <p:pic>
        <p:nvPicPr>
          <p:cNvPr id="38914" name="Picture 2" descr="D:\фото\2015 г\Феи\DSCN01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1"/>
            <a:ext cx="4320710" cy="3240360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</p:pic>
      <p:pic>
        <p:nvPicPr>
          <p:cNvPr id="4" name="Picture 2" descr="D:\фото\2015 г\Наша усадьба\DSCN01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65" y="188640"/>
            <a:ext cx="3360552" cy="2520280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</p:pic>
      <p:pic>
        <p:nvPicPr>
          <p:cNvPr id="1027" name="Picture 3" descr="D:\фото\2012 г\Феи\DSCN9408.JPG"/>
          <p:cNvPicPr>
            <a:picLocks noChangeAspect="1" noChangeArrowheads="1"/>
          </p:cNvPicPr>
          <p:nvPr/>
        </p:nvPicPr>
        <p:blipFill>
          <a:blip r:embed="rId6" cstate="print"/>
          <a:srcRect l="12572" r="27995"/>
          <a:stretch>
            <a:fillRect/>
          </a:stretch>
        </p:blipFill>
        <p:spPr bwMode="auto">
          <a:xfrm>
            <a:off x="4644008" y="1484784"/>
            <a:ext cx="1599120" cy="2017872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5733256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800000"/>
                </a:solidFill>
              </a:rPr>
              <a:t>Т</a:t>
            </a:r>
            <a:r>
              <a:rPr lang="ru-RU" sz="2400" b="1" i="1" dirty="0" smtClean="0">
                <a:solidFill>
                  <a:srgbClr val="800000"/>
                </a:solidFill>
              </a:rPr>
              <a:t>оржественное открытие </a:t>
            </a:r>
            <a:r>
              <a:rPr lang="ru-RU" sz="2400" b="1" i="1" dirty="0">
                <a:solidFill>
                  <a:srgbClr val="800000"/>
                </a:solidFill>
              </a:rPr>
              <a:t>Года </a:t>
            </a:r>
            <a:r>
              <a:rPr lang="ru-RU" sz="2400" b="1" i="1" dirty="0" smtClean="0">
                <a:solidFill>
                  <a:srgbClr val="800000"/>
                </a:solidFill>
              </a:rPr>
              <a:t>литературы</a:t>
            </a:r>
          </a:p>
          <a:p>
            <a:pPr algn="ctr"/>
            <a:r>
              <a:rPr lang="ru-RU" sz="2400" b="1" i="1" dirty="0" smtClean="0">
                <a:solidFill>
                  <a:srgbClr val="800000"/>
                </a:solidFill>
              </a:rPr>
              <a:t>в </a:t>
            </a:r>
            <a:r>
              <a:rPr lang="ru-RU" sz="2400" b="1" i="1" dirty="0" err="1" smtClean="0">
                <a:solidFill>
                  <a:srgbClr val="800000"/>
                </a:solidFill>
              </a:rPr>
              <a:t>Юргамышском</a:t>
            </a:r>
            <a:r>
              <a:rPr lang="ru-RU" sz="2400" b="1" i="1" dirty="0" smtClean="0">
                <a:solidFill>
                  <a:srgbClr val="800000"/>
                </a:solidFill>
              </a:rPr>
              <a:t> районе «С любовью к книге»</a:t>
            </a:r>
            <a:endParaRPr lang="ru-RU" sz="2400" b="1" i="1" dirty="0">
              <a:solidFill>
                <a:srgbClr val="800000"/>
              </a:solidFill>
            </a:endParaRPr>
          </a:p>
        </p:txBody>
      </p:sp>
      <p:pic>
        <p:nvPicPr>
          <p:cNvPr id="4" name="Picture 2" descr="D:\фото\2015 г\Год литературы\DSCN9894.JPG"/>
          <p:cNvPicPr>
            <a:picLocks noChangeAspect="1" noChangeArrowheads="1"/>
          </p:cNvPicPr>
          <p:nvPr/>
        </p:nvPicPr>
        <p:blipFill>
          <a:blip r:embed="rId3" cstate="print"/>
          <a:srcRect t="20513"/>
          <a:stretch>
            <a:fillRect/>
          </a:stretch>
        </p:blipFill>
        <p:spPr bwMode="auto">
          <a:xfrm>
            <a:off x="467544" y="3284984"/>
            <a:ext cx="3744616" cy="2232248"/>
          </a:xfrm>
          <a:prstGeom prst="rect">
            <a:avLst/>
          </a:prstGeom>
          <a:noFill/>
        </p:spPr>
      </p:pic>
      <p:pic>
        <p:nvPicPr>
          <p:cNvPr id="1027" name="Picture 3" descr="D:\фото\2015 г\Год литературы\DSCN98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88640"/>
            <a:ext cx="4032663" cy="3024336"/>
          </a:xfrm>
          <a:prstGeom prst="rect">
            <a:avLst/>
          </a:prstGeom>
          <a:noFill/>
        </p:spPr>
      </p:pic>
      <p:pic>
        <p:nvPicPr>
          <p:cNvPr id="1028" name="Picture 4" descr="D:\фото\2015 г\Год литературы\DSCN9902.JPG"/>
          <p:cNvPicPr>
            <a:picLocks noChangeAspect="1" noChangeArrowheads="1"/>
          </p:cNvPicPr>
          <p:nvPr/>
        </p:nvPicPr>
        <p:blipFill>
          <a:blip r:embed="rId5" cstate="print"/>
          <a:srcRect t="22222" r="16671"/>
          <a:stretch>
            <a:fillRect/>
          </a:stretch>
        </p:blipFill>
        <p:spPr bwMode="auto">
          <a:xfrm>
            <a:off x="4520566" y="188640"/>
            <a:ext cx="4423346" cy="3096344"/>
          </a:xfrm>
          <a:prstGeom prst="rect">
            <a:avLst/>
          </a:prstGeom>
          <a:noFill/>
        </p:spPr>
      </p:pic>
      <p:pic>
        <p:nvPicPr>
          <p:cNvPr id="12" name="Рисунок 11" descr="D:\фото\2015 г\Год литературы\Изображение 2742.jpg"/>
          <p:cNvPicPr/>
          <p:nvPr/>
        </p:nvPicPr>
        <p:blipFill>
          <a:blip r:embed="rId6" cstate="print"/>
          <a:srcRect t="18182" b="6250"/>
          <a:stretch>
            <a:fillRect/>
          </a:stretch>
        </p:blipFill>
        <p:spPr bwMode="auto">
          <a:xfrm>
            <a:off x="4499992" y="3212976"/>
            <a:ext cx="447167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95736" y="6093296"/>
            <a:ext cx="66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800000"/>
                </a:solidFill>
              </a:rPr>
              <a:t>Выставка </a:t>
            </a:r>
            <a:r>
              <a:rPr lang="ru-RU" sz="2800" b="1" i="1" dirty="0">
                <a:solidFill>
                  <a:srgbClr val="800000"/>
                </a:solidFill>
              </a:rPr>
              <a:t>"Прекрасное своими руками</a:t>
            </a:r>
            <a:r>
              <a:rPr lang="ru-RU" sz="2800" b="1" i="1" dirty="0" smtClean="0">
                <a:solidFill>
                  <a:srgbClr val="800000"/>
                </a:solidFill>
              </a:rPr>
              <a:t>"</a:t>
            </a:r>
            <a:endParaRPr lang="ru-RU" sz="2800" dirty="0">
              <a:solidFill>
                <a:srgbClr val="800000"/>
              </a:solidFill>
            </a:endParaRPr>
          </a:p>
        </p:txBody>
      </p:sp>
      <p:pic>
        <p:nvPicPr>
          <p:cNvPr id="55298" name="Picture 2" descr="D:\фото\2015 г\Феи\DSCN9823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 rot="5400000">
            <a:off x="-108582" y="2492958"/>
            <a:ext cx="2304379" cy="1728192"/>
          </a:xfrm>
          <a:prstGeom prst="rect">
            <a:avLst/>
          </a:prstGeom>
          <a:noFill/>
        </p:spPr>
      </p:pic>
      <p:pic>
        <p:nvPicPr>
          <p:cNvPr id="55299" name="Picture 3" descr="D:\фото\2015 г\Феи\DSCN9819.JPG"/>
          <p:cNvPicPr>
            <a:picLocks noChangeAspect="1" noChangeArrowheads="1"/>
          </p:cNvPicPr>
          <p:nvPr/>
        </p:nvPicPr>
        <p:blipFill>
          <a:blip r:embed="rId4" cstate="print"/>
          <a:srcRect l="10501" t="7001"/>
          <a:stretch>
            <a:fillRect/>
          </a:stretch>
        </p:blipFill>
        <p:spPr bwMode="auto">
          <a:xfrm>
            <a:off x="3491880" y="4005064"/>
            <a:ext cx="2454945" cy="1913107"/>
          </a:xfrm>
          <a:prstGeom prst="rect">
            <a:avLst/>
          </a:prstGeom>
          <a:noFill/>
        </p:spPr>
      </p:pic>
      <p:pic>
        <p:nvPicPr>
          <p:cNvPr id="55300" name="Picture 4" descr="D:\фото\2015 г\Феи\DSCN01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3861048"/>
            <a:ext cx="2742916" cy="2057077"/>
          </a:xfrm>
          <a:prstGeom prst="rect">
            <a:avLst/>
          </a:prstGeom>
          <a:noFill/>
        </p:spPr>
      </p:pic>
      <p:pic>
        <p:nvPicPr>
          <p:cNvPr id="55301" name="Picture 5" descr="D:\фото\2015 г\Феи\DSCN01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156" y="188640"/>
            <a:ext cx="2016332" cy="1512168"/>
          </a:xfrm>
          <a:prstGeom prst="rect">
            <a:avLst/>
          </a:prstGeom>
          <a:noFill/>
        </p:spPr>
      </p:pic>
      <p:pic>
        <p:nvPicPr>
          <p:cNvPr id="55302" name="Picture 6" descr="D:\фото\2015 г\Феи\DSCN0154.JPG"/>
          <p:cNvPicPr>
            <a:picLocks noChangeAspect="1" noChangeArrowheads="1"/>
          </p:cNvPicPr>
          <p:nvPr/>
        </p:nvPicPr>
        <p:blipFill>
          <a:blip r:embed="rId7" cstate="print"/>
          <a:srcRect t="12979" b="25368"/>
          <a:stretch>
            <a:fillRect/>
          </a:stretch>
        </p:blipFill>
        <p:spPr bwMode="auto">
          <a:xfrm>
            <a:off x="6156176" y="2420888"/>
            <a:ext cx="2647527" cy="1224136"/>
          </a:xfrm>
          <a:prstGeom prst="rect">
            <a:avLst/>
          </a:prstGeom>
          <a:noFill/>
        </p:spPr>
      </p:pic>
      <p:pic>
        <p:nvPicPr>
          <p:cNvPr id="55303" name="Picture 7" descr="D:\фото\2015 г\Феи\DSCN001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5616" y="4365104"/>
            <a:ext cx="2112347" cy="1584176"/>
          </a:xfrm>
          <a:prstGeom prst="rect">
            <a:avLst/>
          </a:prstGeom>
          <a:noFill/>
        </p:spPr>
      </p:pic>
      <p:pic>
        <p:nvPicPr>
          <p:cNvPr id="55304" name="Picture 8" descr="D:\фото\2014\феи дом. очага\DSCN0032.JPG"/>
          <p:cNvPicPr>
            <a:picLocks noChangeAspect="1" noChangeArrowheads="1"/>
          </p:cNvPicPr>
          <p:nvPr/>
        </p:nvPicPr>
        <p:blipFill>
          <a:blip r:embed="rId9" cstate="print"/>
          <a:srcRect l="15970" r="20148" b="7986"/>
          <a:stretch>
            <a:fillRect/>
          </a:stretch>
        </p:blipFill>
        <p:spPr bwMode="auto">
          <a:xfrm rot="5400000">
            <a:off x="4206807" y="2210017"/>
            <a:ext cx="1666489" cy="1800200"/>
          </a:xfrm>
          <a:prstGeom prst="rect">
            <a:avLst/>
          </a:prstGeom>
          <a:noFill/>
        </p:spPr>
      </p:pic>
      <p:pic>
        <p:nvPicPr>
          <p:cNvPr id="55305" name="Picture 9" descr="D:\фото\2014\феи дом. очага\DSCN003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51720" y="2780928"/>
            <a:ext cx="1944216" cy="1458084"/>
          </a:xfrm>
          <a:prstGeom prst="rect">
            <a:avLst/>
          </a:prstGeom>
          <a:noFill/>
        </p:spPr>
      </p:pic>
      <p:pic>
        <p:nvPicPr>
          <p:cNvPr id="55306" name="Picture 10" descr="D:\фото\2013 год\клубы в библиотеке 13.02.2013\DSC_1113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1520" y="0"/>
            <a:ext cx="3096344" cy="2050813"/>
          </a:xfrm>
          <a:prstGeom prst="rect">
            <a:avLst/>
          </a:prstGeom>
          <a:noFill/>
        </p:spPr>
      </p:pic>
      <p:pic>
        <p:nvPicPr>
          <p:cNvPr id="55307" name="Picture 11" descr="D:\фото\2013 год\клубы в библиотеке 13.02.2013\DSC_0036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23928" y="332656"/>
            <a:ext cx="2618556" cy="1734357"/>
          </a:xfrm>
          <a:prstGeom prst="rect">
            <a:avLst/>
          </a:prstGeom>
          <a:noFill/>
        </p:spPr>
      </p:pic>
      <p:pic>
        <p:nvPicPr>
          <p:cNvPr id="18433" name="Picture 1" descr="D:\фото\2013 год\Феи\DSCN9796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771800" y="1772816"/>
            <a:ext cx="1440236" cy="1080120"/>
          </a:xfrm>
          <a:prstGeom prst="rect">
            <a:avLst/>
          </a:prstGeom>
          <a:noFill/>
        </p:spPr>
      </p:pic>
      <p:pic>
        <p:nvPicPr>
          <p:cNvPr id="18434" name="Picture 2" descr="D:\фото\2012 г\Феи\DSCN7933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1520" y="5589240"/>
            <a:ext cx="1368152" cy="102605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D:\112\д диск\фото\2015 г\новоселье чаренцевой\DSCN9947.JPG"/>
          <p:cNvPicPr>
            <a:picLocks noChangeAspect="1" noChangeArrowheads="1"/>
          </p:cNvPicPr>
          <p:nvPr/>
        </p:nvPicPr>
        <p:blipFill>
          <a:blip r:embed="rId3" cstate="print"/>
          <a:srcRect t="13076" b="2944"/>
          <a:stretch>
            <a:fillRect/>
          </a:stretch>
        </p:blipFill>
        <p:spPr bwMode="auto">
          <a:xfrm rot="5699261">
            <a:off x="2316084" y="1260826"/>
            <a:ext cx="4367920" cy="2750984"/>
          </a:xfrm>
          <a:prstGeom prst="rect">
            <a:avLst/>
          </a:prstGeom>
          <a:noFill/>
        </p:spPr>
      </p:pic>
      <p:pic>
        <p:nvPicPr>
          <p:cNvPr id="1027" name="Picture 3" descr="D:\112\д диск\фото\2015 г\новоселье чаренцевой\DSCN9949.JPG"/>
          <p:cNvPicPr>
            <a:picLocks noChangeAspect="1" noChangeArrowheads="1"/>
          </p:cNvPicPr>
          <p:nvPr/>
        </p:nvPicPr>
        <p:blipFill>
          <a:blip r:embed="rId4" cstate="print"/>
          <a:srcRect l="18172" t="29628" b="16327"/>
          <a:stretch>
            <a:fillRect/>
          </a:stretch>
        </p:blipFill>
        <p:spPr bwMode="auto">
          <a:xfrm rot="5169938">
            <a:off x="4654336" y="2990316"/>
            <a:ext cx="4546675" cy="2252100"/>
          </a:xfrm>
          <a:prstGeom prst="rect">
            <a:avLst/>
          </a:prstGeom>
          <a:noFill/>
        </p:spPr>
      </p:pic>
      <p:pic>
        <p:nvPicPr>
          <p:cNvPr id="1028" name="Picture 4" descr="D:\112\д диск\фото\2015 г\новоселье чаренцевой\DSCN9951.JPG"/>
          <p:cNvPicPr>
            <a:picLocks noChangeAspect="1" noChangeArrowheads="1"/>
          </p:cNvPicPr>
          <p:nvPr/>
        </p:nvPicPr>
        <p:blipFill>
          <a:blip r:embed="rId5" cstate="print"/>
          <a:srcRect l="20293" r="21727"/>
          <a:stretch>
            <a:fillRect/>
          </a:stretch>
        </p:blipFill>
        <p:spPr bwMode="auto">
          <a:xfrm>
            <a:off x="323528" y="116632"/>
            <a:ext cx="2304256" cy="2980504"/>
          </a:xfrm>
          <a:prstGeom prst="rect">
            <a:avLst/>
          </a:prstGeom>
          <a:noFill/>
        </p:spPr>
      </p:pic>
      <p:pic>
        <p:nvPicPr>
          <p:cNvPr id="1029" name="Picture 5" descr="D:\112\д диск\фото\2015 г\новоселье чаренцевой\DSCN9950.JPG"/>
          <p:cNvPicPr>
            <a:picLocks noChangeAspect="1" noChangeArrowheads="1"/>
          </p:cNvPicPr>
          <p:nvPr/>
        </p:nvPicPr>
        <p:blipFill>
          <a:blip r:embed="rId6" cstate="print"/>
          <a:srcRect l="30530" t="32880" b="9189"/>
          <a:stretch>
            <a:fillRect/>
          </a:stretch>
        </p:blipFill>
        <p:spPr bwMode="auto">
          <a:xfrm rot="5400000">
            <a:off x="1338659" y="3017048"/>
            <a:ext cx="2810606" cy="1757719"/>
          </a:xfrm>
          <a:prstGeom prst="rect">
            <a:avLst/>
          </a:prstGeom>
          <a:noFill/>
        </p:spPr>
      </p:pic>
      <p:pic>
        <p:nvPicPr>
          <p:cNvPr id="1030" name="Picture 6" descr="D:\112\д диск\фото\2015 г\новоселье чаренцевой\IMG_4836.JPG"/>
          <p:cNvPicPr>
            <a:picLocks noChangeAspect="1" noChangeArrowheads="1"/>
          </p:cNvPicPr>
          <p:nvPr/>
        </p:nvPicPr>
        <p:blipFill>
          <a:blip r:embed="rId7" cstate="print"/>
          <a:srcRect t="10235"/>
          <a:stretch>
            <a:fillRect/>
          </a:stretch>
        </p:blipFill>
        <p:spPr bwMode="auto">
          <a:xfrm>
            <a:off x="3131840" y="5013176"/>
            <a:ext cx="2460136" cy="1656184"/>
          </a:xfrm>
          <a:prstGeom prst="rect">
            <a:avLst/>
          </a:prstGeom>
          <a:noFill/>
        </p:spPr>
      </p:pic>
      <p:pic>
        <p:nvPicPr>
          <p:cNvPr id="1031" name="Picture 7" descr="D:\112\д диск\фото\2015 г\новоселье чаренцевой\IMG_4851.JPG"/>
          <p:cNvPicPr>
            <a:picLocks noChangeAspect="1" noChangeArrowheads="1"/>
          </p:cNvPicPr>
          <p:nvPr/>
        </p:nvPicPr>
        <p:blipFill>
          <a:blip r:embed="rId8" cstate="print"/>
          <a:srcRect r="21457"/>
          <a:stretch>
            <a:fillRect/>
          </a:stretch>
        </p:blipFill>
        <p:spPr bwMode="auto">
          <a:xfrm rot="21306334">
            <a:off x="251520" y="3952573"/>
            <a:ext cx="1584176" cy="2689404"/>
          </a:xfrm>
          <a:prstGeom prst="rect">
            <a:avLst/>
          </a:prstGeom>
          <a:noFill/>
        </p:spPr>
      </p:pic>
      <p:pic>
        <p:nvPicPr>
          <p:cNvPr id="1032" name="Picture 8" descr="D:\112\д диск\фото\2015 г\новоселье чаренцевой\DSCN9954.JPG"/>
          <p:cNvPicPr>
            <a:picLocks noChangeAspect="1" noChangeArrowheads="1"/>
          </p:cNvPicPr>
          <p:nvPr/>
        </p:nvPicPr>
        <p:blipFill>
          <a:blip r:embed="rId9" cstate="print"/>
          <a:srcRect l="23006" t="30885" r="4781" b="23597"/>
          <a:stretch>
            <a:fillRect/>
          </a:stretch>
        </p:blipFill>
        <p:spPr bwMode="auto">
          <a:xfrm rot="5400000">
            <a:off x="6963749" y="821227"/>
            <a:ext cx="2672604" cy="126341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35696" y="3284984"/>
            <a:ext cx="60285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Клуб «Наша усадьба»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800000"/>
                </a:solidFill>
              </a:rPr>
              <a:t>Выездная экскурсия в сад Н.И.Денисовой. Прививка деревьев.</a:t>
            </a:r>
            <a:endParaRPr lang="ru-RU" sz="3200" dirty="0">
              <a:solidFill>
                <a:srgbClr val="800000"/>
              </a:solidFill>
            </a:endParaRPr>
          </a:p>
        </p:txBody>
      </p:sp>
      <p:pic>
        <p:nvPicPr>
          <p:cNvPr id="3074" name="Picture 2" descr="D:\фото\2015 г\Наша усадьба\усадьба прививка деревьев\IMG_317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3333" r="16250"/>
          <a:stretch>
            <a:fillRect/>
          </a:stretch>
        </p:blipFill>
        <p:spPr bwMode="auto">
          <a:xfrm rot="5400000">
            <a:off x="71499" y="1880829"/>
            <a:ext cx="4824537" cy="4176464"/>
          </a:xfrm>
          <a:prstGeom prst="rect">
            <a:avLst/>
          </a:prstGeom>
          <a:noFill/>
        </p:spPr>
      </p:pic>
      <p:pic>
        <p:nvPicPr>
          <p:cNvPr id="5" name="Picture 2" descr="D:\фото\2015 г\Наша усадьба\усадьба прививка деревьев\IMG_31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293096"/>
            <a:ext cx="3240360" cy="2430270"/>
          </a:xfrm>
          <a:prstGeom prst="rect">
            <a:avLst/>
          </a:prstGeom>
          <a:noFill/>
        </p:spPr>
      </p:pic>
      <p:pic>
        <p:nvPicPr>
          <p:cNvPr id="3075" name="Picture 3" descr="D:\фото\2015 г\Наша усадьба\усадьба прививка деревьев\IMG_31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556792"/>
            <a:ext cx="2275673" cy="286181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23728" y="548680"/>
            <a:ext cx="4819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</a:rPr>
              <a:t>Акция «Мой сад – мир идей»</a:t>
            </a:r>
            <a:endParaRPr lang="ru-RU" sz="2800" b="1" dirty="0">
              <a:solidFill>
                <a:srgbClr val="800000"/>
              </a:solidFill>
            </a:endParaRPr>
          </a:p>
        </p:txBody>
      </p:sp>
      <p:pic>
        <p:nvPicPr>
          <p:cNvPr id="6" name="Рисунок 5" descr="D:\фото\2015 г\мой сад\DSCN996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268760"/>
            <a:ext cx="386512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фото\2015 г\мой сад\DSCN996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284984"/>
            <a:ext cx="4176464" cy="307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D:\фото\2015 г\Наша усадьба\Ягодное шоу\DSCN02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149080"/>
            <a:ext cx="3116164" cy="233712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800000"/>
                </a:solidFill>
              </a:rPr>
              <a:t>Ягодное шоу</a:t>
            </a:r>
            <a:endParaRPr lang="ru-RU" sz="3600" b="1" i="1" dirty="0">
              <a:solidFill>
                <a:srgbClr val="800000"/>
              </a:solidFill>
            </a:endParaRPr>
          </a:p>
        </p:txBody>
      </p:sp>
      <p:pic>
        <p:nvPicPr>
          <p:cNvPr id="5124" name="Picture 4" descr="D:\фото\2015 г\Наша усадьба\Ягодное шоу\DSCN02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16632"/>
            <a:ext cx="2627784" cy="1970733"/>
          </a:xfrm>
          <a:prstGeom prst="rect">
            <a:avLst/>
          </a:prstGeom>
          <a:noFill/>
        </p:spPr>
      </p:pic>
      <p:pic>
        <p:nvPicPr>
          <p:cNvPr id="5127" name="Picture 7" descr="D:\фото\2015 г\Наша усадьба\Ягодное шоу\DSCN02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2478020" cy="1858416"/>
          </a:xfrm>
          <a:prstGeom prst="rect">
            <a:avLst/>
          </a:prstGeom>
          <a:noFill/>
        </p:spPr>
      </p:pic>
      <p:pic>
        <p:nvPicPr>
          <p:cNvPr id="5128" name="Picture 8" descr="D:\фото\2015 г\Наша усадьба\Ягодное шоу\IMG_40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1628800"/>
            <a:ext cx="4441123" cy="2911623"/>
          </a:xfrm>
          <a:prstGeom prst="rect">
            <a:avLst/>
          </a:prstGeom>
          <a:noFill/>
        </p:spPr>
      </p:pic>
      <p:pic>
        <p:nvPicPr>
          <p:cNvPr id="5123" name="Picture 3" descr="D:\фото\2015 г\Наша усадьба\Ягодное шоу\DSCN02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4365104"/>
            <a:ext cx="2862084" cy="214644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фото\2015 г\Наша усадьба\Цветочное шоу\Новая папка\DSCN995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132856"/>
            <a:ext cx="1920213" cy="14401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2" name="Picture 4" descr="D:\фото\2015 г\Наша усадьба\Цветочное шоу\Новая папка\DSCN99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933056"/>
            <a:ext cx="3360552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3" name="Picture 5" descr="D:\фото\2015 г\Наша усадьба\Цветочное шоу\Новая папка\DSCN99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365104"/>
            <a:ext cx="2592426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4" name="Picture 6" descr="D:\фото\2015 г\Наша усадьба\Цветочное шоу\Новая папка\DSCN99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3335798" y="4593194"/>
            <a:ext cx="2400395" cy="180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D:\фото\2015 г\Наша усадьба\Цветочное шоу\Новая папка\DSCN995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1916832"/>
            <a:ext cx="1512168" cy="201633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2" descr="D:\фото\2015 г\Наша усадьба\Цветочное шоу\Новая папка\DSCN994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67744" y="188640"/>
            <a:ext cx="4476255" cy="335701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771800" y="3573016"/>
            <a:ext cx="30700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800000"/>
                </a:solidFill>
              </a:rPr>
              <a:t>Цветочное шоу</a:t>
            </a:r>
            <a:endParaRPr lang="ru-RU" sz="3200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08920"/>
            <a:ext cx="8229600" cy="1143000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800000"/>
                </a:solidFill>
              </a:rPr>
              <a:t>Экологические акции </a:t>
            </a:r>
            <a:r>
              <a:rPr lang="ru-RU" b="1" i="1" dirty="0" smtClean="0">
                <a:solidFill>
                  <a:srgbClr val="800000"/>
                </a:solidFill>
              </a:rPr>
              <a:t/>
            </a:r>
            <a:br>
              <a:rPr lang="ru-RU" b="1" i="1" dirty="0" smtClean="0">
                <a:solidFill>
                  <a:srgbClr val="800000"/>
                </a:solidFill>
              </a:rPr>
            </a:br>
            <a:r>
              <a:rPr lang="ru-RU" b="1" i="1" dirty="0" smtClean="0">
                <a:solidFill>
                  <a:srgbClr val="800000"/>
                </a:solidFill>
              </a:rPr>
              <a:t>и </a:t>
            </a:r>
            <a:r>
              <a:rPr lang="ru-RU" b="1" i="1" dirty="0" err="1" smtClean="0">
                <a:solidFill>
                  <a:srgbClr val="800000"/>
                </a:solidFill>
              </a:rPr>
              <a:t>экопоездки</a:t>
            </a:r>
            <a:endParaRPr lang="ru-RU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6021288"/>
            <a:ext cx="5968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800000"/>
                </a:solidFill>
              </a:rPr>
              <a:t>Экологическая </a:t>
            </a:r>
            <a:r>
              <a:rPr lang="ru-RU" sz="2800" dirty="0">
                <a:solidFill>
                  <a:srgbClr val="800000"/>
                </a:solidFill>
              </a:rPr>
              <a:t>акция </a:t>
            </a:r>
            <a:r>
              <a:rPr lang="ru-RU" sz="2800" b="1" dirty="0">
                <a:solidFill>
                  <a:srgbClr val="800000"/>
                </a:solidFill>
              </a:rPr>
              <a:t>«Чистый берег»</a:t>
            </a:r>
            <a:endParaRPr lang="ru-RU" sz="2800" dirty="0">
              <a:solidFill>
                <a:srgbClr val="800000"/>
              </a:solidFill>
            </a:endParaRPr>
          </a:p>
        </p:txBody>
      </p:sp>
      <p:pic>
        <p:nvPicPr>
          <p:cNvPr id="7169" name="Picture 1" descr="D:\112\д диск\фото\2015 г\Наша усадьба\таловка\DSC047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8778" y="188640"/>
            <a:ext cx="3875710" cy="3096344"/>
          </a:xfrm>
          <a:prstGeom prst="rect">
            <a:avLst/>
          </a:prstGeom>
          <a:noFill/>
        </p:spPr>
      </p:pic>
      <p:pic>
        <p:nvPicPr>
          <p:cNvPr id="7170" name="Picture 2" descr="D:\112\д диск\фото\2015 г\Наша усадьба\таловка\DSC047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621920" y="1134087"/>
            <a:ext cx="4320482" cy="2429587"/>
          </a:xfrm>
          <a:prstGeom prst="rect">
            <a:avLst/>
          </a:prstGeom>
          <a:noFill/>
        </p:spPr>
      </p:pic>
      <p:pic>
        <p:nvPicPr>
          <p:cNvPr id="7171" name="Picture 3" descr="D:\112\д диск\фото\2015 г\Наша усадьба\таловка\DSC04717.JPG"/>
          <p:cNvPicPr>
            <a:picLocks noChangeAspect="1" noChangeArrowheads="1"/>
          </p:cNvPicPr>
          <p:nvPr/>
        </p:nvPicPr>
        <p:blipFill>
          <a:blip r:embed="rId5" cstate="print"/>
          <a:srcRect r="28469"/>
          <a:stretch>
            <a:fillRect/>
          </a:stretch>
        </p:blipFill>
        <p:spPr bwMode="auto">
          <a:xfrm>
            <a:off x="2771800" y="2996952"/>
            <a:ext cx="3588370" cy="282098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188640"/>
            <a:ext cx="4186808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</a:rPr>
              <a:t>Акция «Посади своё дерево и сохрани его»</a:t>
            </a:r>
            <a:endParaRPr lang="ru-RU" sz="2800" b="1" dirty="0">
              <a:solidFill>
                <a:srgbClr val="800000"/>
              </a:solidFill>
            </a:endParaRPr>
          </a:p>
        </p:txBody>
      </p:sp>
      <p:pic>
        <p:nvPicPr>
          <p:cNvPr id="4098" name="Picture 2" descr="F:\DCIM\129NIKON\DSCN99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2376264" cy="1782103"/>
          </a:xfrm>
          <a:prstGeom prst="rect">
            <a:avLst/>
          </a:prstGeom>
          <a:noFill/>
        </p:spPr>
      </p:pic>
      <p:pic>
        <p:nvPicPr>
          <p:cNvPr id="4101" name="Picture 5" descr="F:\DCIM\129NIKON\DSCN998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805137" y="1691807"/>
            <a:ext cx="3384376" cy="2538282"/>
          </a:xfrm>
          <a:prstGeom prst="rect">
            <a:avLst/>
          </a:prstGeom>
          <a:noFill/>
        </p:spPr>
      </p:pic>
      <p:pic>
        <p:nvPicPr>
          <p:cNvPr id="4102" name="Picture 6" descr="F:\DCIM\129NIKON\DSCN99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420888"/>
            <a:ext cx="2496410" cy="1872208"/>
          </a:xfrm>
          <a:prstGeom prst="rect">
            <a:avLst/>
          </a:prstGeom>
          <a:noFill/>
        </p:spPr>
      </p:pic>
      <p:pic>
        <p:nvPicPr>
          <p:cNvPr id="7" name="Picture 2" descr="F:\DCIM\129NIKON\DSCN99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653136"/>
            <a:ext cx="2465247" cy="1848935"/>
          </a:xfrm>
          <a:prstGeom prst="rect">
            <a:avLst/>
          </a:prstGeom>
          <a:noFill/>
        </p:spPr>
      </p:pic>
      <p:pic>
        <p:nvPicPr>
          <p:cNvPr id="8" name="Picture 4" descr="F:\DCIM\129NIKON\DSCN998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3005771" y="1682861"/>
            <a:ext cx="2736304" cy="2052119"/>
          </a:xfrm>
          <a:prstGeom prst="rect">
            <a:avLst/>
          </a:prstGeom>
          <a:noFill/>
        </p:spPr>
      </p:pic>
      <p:pic>
        <p:nvPicPr>
          <p:cNvPr id="9" name="Picture 3" descr="F:\DCIM\129NIKON\DSCN998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4661656"/>
            <a:ext cx="2448272" cy="1836106"/>
          </a:xfrm>
          <a:prstGeom prst="rect">
            <a:avLst/>
          </a:prstGeom>
          <a:noFill/>
        </p:spPr>
      </p:pic>
      <p:pic>
        <p:nvPicPr>
          <p:cNvPr id="10" name="Picture 5" descr="F:\DCIM\129NIKON\DSCN998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00192" y="4797152"/>
            <a:ext cx="2496488" cy="187226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99592" y="188640"/>
            <a:ext cx="770485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айонный конкурс </a:t>
            </a:r>
            <a:r>
              <a:rPr lang="ru-RU" sz="2800" b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тецов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«Читаем прозу»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79512" y="5733256"/>
            <a:ext cx="87849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место заняла Шестакова А.С.(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д.Норильное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место 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Лагунова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Г.Д.(п.Юргамыш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1" name="Рисунок 10" descr="https://docviewer.yandex.ru/htmlimage?id=eauu-k8565freu6ocglo8w83tbf7ivvnugycthmfspvi8krbryvc3ai30dhmvrpdv4l1rphgxghv6op5xszhljdr9qnqmgzu6n8zxajn&amp;name=result_html_7a4b21e.jpg&amp;uid=2763005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420888"/>
            <a:ext cx="446449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docviewer.yandex.ru/htmlimage?id=eauu-k8565freu6ocglo8w83tbf7ivvnugycthmfspvi8krbryvc3ai30dhmvrpdv4l1rphgxghv6op5xszhljdr9qnqmgzu6n8zxajn&amp;name=result_html_1c8c6a48.jpg&amp;uid=2763005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00808"/>
            <a:ext cx="45720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987824" y="1196752"/>
            <a:ext cx="3293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категории, среди взрослых</a:t>
            </a:r>
            <a:endParaRPr lang="ru-RU" dirty="0" smtClean="0">
              <a:solidFill>
                <a:srgbClr val="800000"/>
              </a:solidFill>
              <a:latin typeface="Arial" pitchFamily="34" charset="0"/>
              <a:ea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22960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800000"/>
                </a:solidFill>
              </a:rPr>
              <a:t>Краеведческий туризм</a:t>
            </a:r>
            <a:endParaRPr lang="ru-RU" b="1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99992" y="5229200"/>
            <a:ext cx="44279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800000"/>
                </a:solidFill>
              </a:rPr>
              <a:t>Экскурсия в Курганский областной </a:t>
            </a:r>
          </a:p>
          <a:p>
            <a:pPr algn="ctr"/>
            <a:r>
              <a:rPr lang="ru-RU" sz="2800" b="1" i="1" dirty="0" smtClean="0">
                <a:solidFill>
                  <a:srgbClr val="800000"/>
                </a:solidFill>
              </a:rPr>
              <a:t>краеведческой музей. </a:t>
            </a:r>
            <a:endParaRPr lang="ru-RU" sz="2800" b="1" i="1" dirty="0">
              <a:solidFill>
                <a:srgbClr val="800000"/>
              </a:solidFill>
            </a:endParaRPr>
          </a:p>
        </p:txBody>
      </p:sp>
      <p:pic>
        <p:nvPicPr>
          <p:cNvPr id="12289" name="Picture 1" descr="D:\фото\2015 г\Наша усадьба\краев музей 2015\IMG_33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8640"/>
            <a:ext cx="4320676" cy="3240360"/>
          </a:xfrm>
          <a:prstGeom prst="rect">
            <a:avLst/>
          </a:prstGeom>
          <a:noFill/>
        </p:spPr>
      </p:pic>
      <p:pic>
        <p:nvPicPr>
          <p:cNvPr id="12290" name="Picture 2" descr="D:\фото\2015 г\Наша усадьба\краев музей 2015\IMG_34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01008"/>
            <a:ext cx="4032448" cy="3024199"/>
          </a:xfrm>
          <a:prstGeom prst="rect">
            <a:avLst/>
          </a:prstGeom>
          <a:noFill/>
        </p:spPr>
      </p:pic>
      <p:pic>
        <p:nvPicPr>
          <p:cNvPr id="12291" name="Picture 3" descr="D:\фото\2015 г\Наша усадьба\краев музей 2015\IMG_34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60648"/>
            <a:ext cx="4032631" cy="302433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76872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800000"/>
                </a:solidFill>
              </a:rPr>
              <a:t>Сельский туризм</a:t>
            </a:r>
            <a:endParaRPr lang="ru-RU" b="1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5445224"/>
            <a:ext cx="752667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800000"/>
                </a:solidFill>
              </a:rPr>
              <a:t>Экскурсия в краеведческий музей</a:t>
            </a:r>
          </a:p>
          <a:p>
            <a:pPr algn="ctr"/>
            <a:r>
              <a:rPr lang="ru-RU" sz="3600" b="1" i="1" dirty="0" smtClean="0">
                <a:solidFill>
                  <a:srgbClr val="800000"/>
                </a:solidFill>
              </a:rPr>
              <a:t> с. </a:t>
            </a:r>
            <a:r>
              <a:rPr lang="ru-RU" sz="3600" b="1" i="1" dirty="0" err="1" smtClean="0">
                <a:solidFill>
                  <a:srgbClr val="800000"/>
                </a:solidFill>
              </a:rPr>
              <a:t>Скоблино</a:t>
            </a:r>
            <a:r>
              <a:rPr lang="ru-RU" sz="3600" b="1" i="1" dirty="0" smtClean="0">
                <a:solidFill>
                  <a:srgbClr val="800000"/>
                </a:solidFill>
              </a:rPr>
              <a:t> </a:t>
            </a:r>
            <a:r>
              <a:rPr lang="ru-RU" sz="3600" b="1" i="1" dirty="0" err="1" smtClean="0">
                <a:solidFill>
                  <a:srgbClr val="800000"/>
                </a:solidFill>
              </a:rPr>
              <a:t>Юргамышского</a:t>
            </a:r>
            <a:r>
              <a:rPr lang="ru-RU" sz="3600" b="1" i="1" dirty="0" smtClean="0">
                <a:solidFill>
                  <a:srgbClr val="800000"/>
                </a:solidFill>
              </a:rPr>
              <a:t> района</a:t>
            </a:r>
            <a:endParaRPr lang="ru-RU" sz="3600" dirty="0">
              <a:solidFill>
                <a:srgbClr val="800000"/>
              </a:solidFill>
            </a:endParaRPr>
          </a:p>
        </p:txBody>
      </p:sp>
      <p:pic>
        <p:nvPicPr>
          <p:cNvPr id="14339" name="Picture 3" descr="D:\фото\2015 г\Скоблино\Новая папка (3)\IMG_62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2050" y="188640"/>
            <a:ext cx="3743827" cy="2808312"/>
          </a:xfrm>
          <a:prstGeom prst="rect">
            <a:avLst/>
          </a:prstGeom>
          <a:noFill/>
        </p:spPr>
      </p:pic>
      <p:pic>
        <p:nvPicPr>
          <p:cNvPr id="14338" name="Picture 2" descr="D:\фото\2015 г\Скоблино\Новая папка\IMG_63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708920"/>
            <a:ext cx="3528392" cy="2646194"/>
          </a:xfrm>
          <a:prstGeom prst="rect">
            <a:avLst/>
          </a:prstGeom>
          <a:noFill/>
        </p:spPr>
      </p:pic>
      <p:pic>
        <p:nvPicPr>
          <p:cNvPr id="14337" name="Picture 1" descr="D:\фото\2015 г\Скоблино\Новая папка\IMG_63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1" y="188640"/>
            <a:ext cx="3600400" cy="270071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159040" y="6021288"/>
            <a:ext cx="89849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уристическая поездка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«На земле мне близкой и знакомой»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маршруту с. Малое Белое – п.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Малобеловодский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Кардон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–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Кислянка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3730" name="Picture 2" descr="D:\112\д диск\фото\2015 г\Наша усадьба\поездка в кислянку\DSC032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6632"/>
            <a:ext cx="3667167" cy="2750267"/>
          </a:xfrm>
          <a:prstGeom prst="rect">
            <a:avLst/>
          </a:prstGeom>
          <a:noFill/>
        </p:spPr>
      </p:pic>
      <p:pic>
        <p:nvPicPr>
          <p:cNvPr id="73732" name="Picture 4" descr="D:\112\д диск\фото\2015 г\Наша усадьба\поездка в кислянку\DSC032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768883">
            <a:off x="5910935" y="540627"/>
            <a:ext cx="3331054" cy="2498192"/>
          </a:xfrm>
          <a:prstGeom prst="rect">
            <a:avLst/>
          </a:prstGeom>
          <a:noFill/>
        </p:spPr>
      </p:pic>
      <p:pic>
        <p:nvPicPr>
          <p:cNvPr id="73733" name="Picture 5" descr="D:\112\д диск\фото\2015 г\Наша усадьба\поездка в кислянку\DSC032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573016"/>
            <a:ext cx="2898983" cy="2174152"/>
          </a:xfrm>
          <a:prstGeom prst="rect">
            <a:avLst/>
          </a:prstGeom>
          <a:noFill/>
        </p:spPr>
      </p:pic>
      <p:pic>
        <p:nvPicPr>
          <p:cNvPr id="73734" name="Picture 6" descr="D:\112\д диск\фото\2015 г\Наша усадьба\поездка в кислянку\DSC032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3501008"/>
            <a:ext cx="3024758" cy="2268479"/>
          </a:xfrm>
          <a:prstGeom prst="rect">
            <a:avLst/>
          </a:prstGeom>
          <a:noFill/>
        </p:spPr>
      </p:pic>
      <p:pic>
        <p:nvPicPr>
          <p:cNvPr id="73731" name="Picture 3" descr="D:\112\д диск\фото\2015 г\Наша усадьба\поездка в кислянку\DSC032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2060848"/>
            <a:ext cx="2880433" cy="216024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1484784"/>
            <a:ext cx="8704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800000"/>
                </a:solidFill>
              </a:rPr>
              <a:t>Поездка</a:t>
            </a:r>
          </a:p>
          <a:p>
            <a:pPr algn="ctr"/>
            <a:r>
              <a:rPr lang="ru-RU" sz="5400" b="1" dirty="0" smtClean="0">
                <a:solidFill>
                  <a:srgbClr val="800000"/>
                </a:solidFill>
              </a:rPr>
              <a:t> по литературному маршруту</a:t>
            </a:r>
          </a:p>
          <a:p>
            <a:pPr algn="ctr"/>
            <a:r>
              <a:rPr lang="ru-RU" sz="5400" b="1" dirty="0" smtClean="0">
                <a:solidFill>
                  <a:srgbClr val="800000"/>
                </a:solidFill>
              </a:rPr>
              <a:t> </a:t>
            </a:r>
            <a:r>
              <a:rPr lang="ru-RU" sz="5400" b="1" i="1" dirty="0" smtClean="0">
                <a:solidFill>
                  <a:srgbClr val="800000"/>
                </a:solidFill>
              </a:rPr>
              <a:t>«Край голубой Елани»</a:t>
            </a:r>
            <a:r>
              <a:rPr lang="ru-RU" sz="5400" i="1" dirty="0" smtClean="0">
                <a:solidFill>
                  <a:srgbClr val="800000"/>
                </a:solidFill>
              </a:rPr>
              <a:t> </a:t>
            </a:r>
            <a:endParaRPr lang="ru-RU" sz="5400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5" name="Picture 1" descr="D:\фото\2015 г\Наша усадьба\острова\DSC047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88640"/>
            <a:ext cx="5400600" cy="303698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83568" y="328498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800000"/>
                </a:solidFill>
              </a:rPr>
              <a:t>Географический центр Курганской области в </a:t>
            </a:r>
            <a:r>
              <a:rPr lang="ru-RU" b="1" dirty="0" err="1" smtClean="0">
                <a:solidFill>
                  <a:srgbClr val="800000"/>
                </a:solidFill>
              </a:rPr>
              <a:t>Юргамышском</a:t>
            </a:r>
            <a:r>
              <a:rPr lang="ru-RU" b="1" dirty="0" smtClean="0">
                <a:solidFill>
                  <a:srgbClr val="800000"/>
                </a:solidFill>
              </a:rPr>
              <a:t> районе</a:t>
            </a:r>
          </a:p>
          <a:p>
            <a:pPr algn="ctr"/>
            <a:r>
              <a:rPr lang="ru-RU" b="1" dirty="0" smtClean="0">
                <a:solidFill>
                  <a:srgbClr val="800000"/>
                </a:solidFill>
              </a:rPr>
              <a:t> на пересечении дорог </a:t>
            </a:r>
            <a:r>
              <a:rPr lang="ru-RU" b="1" dirty="0" err="1" smtClean="0">
                <a:solidFill>
                  <a:srgbClr val="800000"/>
                </a:solidFill>
              </a:rPr>
              <a:t>Чинеево</a:t>
            </a:r>
            <a:r>
              <a:rPr lang="ru-RU" b="1" dirty="0" smtClean="0">
                <a:solidFill>
                  <a:srgbClr val="800000"/>
                </a:solidFill>
              </a:rPr>
              <a:t> – </a:t>
            </a:r>
            <a:r>
              <a:rPr lang="ru-RU" b="1" dirty="0" err="1" smtClean="0">
                <a:solidFill>
                  <a:srgbClr val="800000"/>
                </a:solidFill>
              </a:rPr>
              <a:t>Губерля</a:t>
            </a:r>
            <a:endParaRPr lang="ru-RU" b="1" dirty="0">
              <a:solidFill>
                <a:srgbClr val="800000"/>
              </a:solidFill>
            </a:endParaRPr>
          </a:p>
        </p:txBody>
      </p:sp>
      <p:pic>
        <p:nvPicPr>
          <p:cNvPr id="56322" name="Picture 2" descr="D:\фото\2015 г\Наша усадьба\острова\DSC047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149080"/>
            <a:ext cx="3816424" cy="214613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947428" y="6309320"/>
            <a:ext cx="3410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800000"/>
                </a:solidFill>
              </a:rPr>
              <a:t>Сельская библиотека д. </a:t>
            </a:r>
            <a:r>
              <a:rPr lang="ru-RU" b="1" dirty="0" err="1" smtClean="0">
                <a:solidFill>
                  <a:srgbClr val="800000"/>
                </a:solidFill>
              </a:rPr>
              <a:t>Губерля</a:t>
            </a:r>
            <a:endParaRPr lang="ru-RU" b="1" dirty="0">
              <a:solidFill>
                <a:srgbClr val="800000"/>
              </a:solidFill>
            </a:endParaRPr>
          </a:p>
        </p:txBody>
      </p:sp>
      <p:pic>
        <p:nvPicPr>
          <p:cNvPr id="56323" name="Picture 3" descr="D:\фото\2015 г\Наша усадьба\острова\DSC047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149080"/>
            <a:ext cx="3841508" cy="216024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2852936"/>
            <a:ext cx="5760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800000"/>
                </a:solidFill>
              </a:rPr>
              <a:t>Николаевский храм д. </a:t>
            </a:r>
            <a:r>
              <a:rPr lang="ru-RU" sz="2800" b="1" i="1" dirty="0" err="1" smtClean="0">
                <a:solidFill>
                  <a:srgbClr val="800000"/>
                </a:solidFill>
              </a:rPr>
              <a:t>Красноборье</a:t>
            </a:r>
            <a:endParaRPr lang="ru-RU" sz="2800" dirty="0">
              <a:solidFill>
                <a:srgbClr val="800000"/>
              </a:solidFill>
            </a:endParaRPr>
          </a:p>
        </p:txBody>
      </p:sp>
      <p:pic>
        <p:nvPicPr>
          <p:cNvPr id="10241" name="Picture 1" descr="D:\фото\2015 г\Наша усадьба\острова\DSC047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4209691" cy="2367285"/>
          </a:xfrm>
          <a:prstGeom prst="rect">
            <a:avLst/>
          </a:prstGeom>
          <a:noFill/>
        </p:spPr>
      </p:pic>
      <p:pic>
        <p:nvPicPr>
          <p:cNvPr id="10242" name="Picture 2" descr="D:\фото\2015 г\Наша усадьба\острова\DSC047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2656"/>
            <a:ext cx="4225657" cy="2376263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043608" y="6021288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800000"/>
                </a:solidFill>
              </a:rPr>
              <a:t>с. </a:t>
            </a:r>
            <a:r>
              <a:rPr lang="ru-RU" b="1" dirty="0" err="1" smtClean="0">
                <a:solidFill>
                  <a:srgbClr val="800000"/>
                </a:solidFill>
              </a:rPr>
              <a:t>Вохменка</a:t>
            </a:r>
            <a:r>
              <a:rPr lang="ru-RU" b="1" dirty="0" smtClean="0">
                <a:solidFill>
                  <a:srgbClr val="800000"/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800000"/>
                </a:solidFill>
              </a:rPr>
              <a:t>Обелиск погибшим землякам «Слава Защитникам Отечества». </a:t>
            </a:r>
            <a:endParaRPr lang="ru-RU" b="1" dirty="0">
              <a:solidFill>
                <a:srgbClr val="800000"/>
              </a:solidFill>
            </a:endParaRPr>
          </a:p>
        </p:txBody>
      </p:sp>
      <p:pic>
        <p:nvPicPr>
          <p:cNvPr id="10243" name="Picture 3" descr="D:\фото\2015 г\Наша усадьба\острова\DSC047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419271" y="4171799"/>
            <a:ext cx="2736304" cy="1538738"/>
          </a:xfrm>
          <a:prstGeom prst="rect">
            <a:avLst/>
          </a:prstGeom>
          <a:noFill/>
        </p:spPr>
      </p:pic>
      <p:pic>
        <p:nvPicPr>
          <p:cNvPr id="10244" name="Picture 4" descr="D:\фото\2015 г\Наша усадьба\острова\DSC0478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3573016"/>
            <a:ext cx="4536504" cy="2551066"/>
          </a:xfrm>
          <a:prstGeom prst="rect">
            <a:avLst/>
          </a:prstGeom>
          <a:noFill/>
        </p:spPr>
      </p:pic>
      <p:pic>
        <p:nvPicPr>
          <p:cNvPr id="10245" name="Picture 5" descr="D:\фото\2015 г\Наша усадьба\острова\DSC04806.JPG"/>
          <p:cNvPicPr>
            <a:picLocks noChangeAspect="1" noChangeArrowheads="1"/>
          </p:cNvPicPr>
          <p:nvPr/>
        </p:nvPicPr>
        <p:blipFill>
          <a:blip r:embed="rId7" cstate="print"/>
          <a:srcRect l="20096"/>
          <a:stretch>
            <a:fillRect/>
          </a:stretch>
        </p:blipFill>
        <p:spPr bwMode="auto">
          <a:xfrm>
            <a:off x="6084168" y="4293096"/>
            <a:ext cx="2808312" cy="197640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67544" y="2852936"/>
            <a:ext cx="8316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800000"/>
                </a:solidFill>
              </a:rPr>
              <a:t>Деревня Острова расположена на высоком полуострове, </a:t>
            </a:r>
          </a:p>
          <a:p>
            <a:pPr algn="ctr"/>
            <a:r>
              <a:rPr lang="ru-RU" dirty="0" smtClean="0">
                <a:solidFill>
                  <a:srgbClr val="800000"/>
                </a:solidFill>
              </a:rPr>
              <a:t>окруженном водами озера Тишково. </a:t>
            </a:r>
            <a:endParaRPr lang="ru-RU" dirty="0">
              <a:solidFill>
                <a:srgbClr val="800000"/>
              </a:solidFill>
            </a:endParaRPr>
          </a:p>
        </p:txBody>
      </p:sp>
      <p:pic>
        <p:nvPicPr>
          <p:cNvPr id="9217" name="Picture 1" descr="D:\фото\2015 г\Наша усадьба\острова\DSC048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4225659" cy="2376264"/>
          </a:xfrm>
          <a:prstGeom prst="rect">
            <a:avLst/>
          </a:prstGeom>
          <a:noFill/>
        </p:spPr>
      </p:pic>
      <p:pic>
        <p:nvPicPr>
          <p:cNvPr id="9218" name="Picture 2" descr="D:\фото\2015 г\Наша усадьба\острова\DSC048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4225658" cy="2376264"/>
          </a:xfrm>
          <a:prstGeom prst="rect">
            <a:avLst/>
          </a:prstGeom>
          <a:noFill/>
        </p:spPr>
      </p:pic>
      <p:pic>
        <p:nvPicPr>
          <p:cNvPr id="9219" name="Picture 3" descr="D:\фото\2015 г\Наша усадьба\острова\фото лены\IMG_77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861048"/>
            <a:ext cx="3625195" cy="271874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11960" y="537321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800000"/>
                </a:solidFill>
              </a:rPr>
              <a:t>Государственное казенное учреждение «</a:t>
            </a:r>
            <a:r>
              <a:rPr lang="ru-RU" dirty="0" err="1" smtClean="0">
                <a:solidFill>
                  <a:srgbClr val="800000"/>
                </a:solidFill>
              </a:rPr>
              <a:t>Юргамышский</a:t>
            </a:r>
            <a:r>
              <a:rPr lang="ru-RU" dirty="0" smtClean="0">
                <a:solidFill>
                  <a:srgbClr val="800000"/>
                </a:solidFill>
              </a:rPr>
              <a:t> областной туберкулезный детский санаторий», расположенный </a:t>
            </a:r>
          </a:p>
          <a:p>
            <a:pPr algn="ctr"/>
            <a:r>
              <a:rPr lang="ru-RU" dirty="0" smtClean="0">
                <a:solidFill>
                  <a:srgbClr val="800000"/>
                </a:solidFill>
              </a:rPr>
              <a:t>в с. Лесные горки. </a:t>
            </a:r>
            <a:endParaRPr lang="ru-RU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6093296"/>
            <a:ext cx="95405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err="1" smtClean="0">
                <a:solidFill>
                  <a:srgbClr val="800000"/>
                </a:solidFill>
              </a:rPr>
              <a:t>Экоэкскурсия</a:t>
            </a:r>
            <a:r>
              <a:rPr lang="ru-RU" sz="2600" dirty="0" smtClean="0">
                <a:solidFill>
                  <a:srgbClr val="800000"/>
                </a:solidFill>
              </a:rPr>
              <a:t> </a:t>
            </a:r>
            <a:r>
              <a:rPr lang="ru-RU" sz="2600" dirty="0">
                <a:solidFill>
                  <a:srgbClr val="800000"/>
                </a:solidFill>
              </a:rPr>
              <a:t>по бору </a:t>
            </a:r>
            <a:r>
              <a:rPr lang="ru-RU" sz="2600" b="1" dirty="0">
                <a:solidFill>
                  <a:srgbClr val="800000"/>
                </a:solidFill>
              </a:rPr>
              <a:t>«От чистого леса к зеленой планете</a:t>
            </a:r>
            <a:r>
              <a:rPr lang="ru-RU" sz="2600" b="1" dirty="0" smtClean="0">
                <a:solidFill>
                  <a:srgbClr val="800000"/>
                </a:solidFill>
              </a:rPr>
              <a:t>»</a:t>
            </a:r>
            <a:endParaRPr lang="ru-RU" sz="2600" dirty="0">
              <a:solidFill>
                <a:srgbClr val="800000"/>
              </a:solidFill>
            </a:endParaRPr>
          </a:p>
        </p:txBody>
      </p:sp>
      <p:pic>
        <p:nvPicPr>
          <p:cNvPr id="43010" name="Picture 2" descr="D:\1\DSCN15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9" y="2945279"/>
            <a:ext cx="4032448" cy="3024678"/>
          </a:xfrm>
          <a:prstGeom prst="rect">
            <a:avLst/>
          </a:prstGeom>
          <a:noFill/>
        </p:spPr>
      </p:pic>
      <p:pic>
        <p:nvPicPr>
          <p:cNvPr id="43011" name="Picture 3" descr="D:\1\DSCN15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49670" y="638562"/>
            <a:ext cx="3024336" cy="2268508"/>
          </a:xfrm>
          <a:prstGeom prst="rect">
            <a:avLst/>
          </a:prstGeom>
          <a:noFill/>
        </p:spPr>
      </p:pic>
      <p:pic>
        <p:nvPicPr>
          <p:cNvPr id="6145" name="Picture 1" descr="D:\112\д диск\фото\2015 г\Наша усадьба\острова\DSC048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4626372" y="1286397"/>
            <a:ext cx="5016500" cy="282098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157192"/>
            <a:ext cx="8206680" cy="1470025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800000"/>
                </a:solidFill>
              </a:rPr>
              <a:t>Виртуальное путешествие </a:t>
            </a:r>
            <a:r>
              <a:rPr lang="ru-RU" sz="3100" b="1" i="1" dirty="0" smtClean="0">
                <a:solidFill>
                  <a:srgbClr val="800000"/>
                </a:solidFill>
              </a:rPr>
              <a:t>«Природа Крыма» </a:t>
            </a:r>
            <a:r>
              <a:rPr lang="ru-RU" sz="3100" dirty="0" smtClean="0">
                <a:solidFill>
                  <a:srgbClr val="800000"/>
                </a:solidFill>
              </a:rPr>
              <a:t>и </a:t>
            </a:r>
            <a:r>
              <a:rPr lang="ru-RU" sz="3100" b="1" dirty="0" smtClean="0">
                <a:solidFill>
                  <a:srgbClr val="800000"/>
                </a:solidFill>
              </a:rPr>
              <a:t>литературная композиция </a:t>
            </a:r>
            <a:r>
              <a:rPr lang="ru-RU" sz="3100" b="1" i="1" dirty="0" smtClean="0">
                <a:solidFill>
                  <a:srgbClr val="800000"/>
                </a:solidFill>
              </a:rPr>
              <a:t>«Крымская мозаика»</a:t>
            </a:r>
            <a:endParaRPr lang="ru-RU" b="1" i="1" dirty="0">
              <a:solidFill>
                <a:srgbClr val="800000"/>
              </a:solidFill>
            </a:endParaRPr>
          </a:p>
        </p:txBody>
      </p:sp>
      <p:pic>
        <p:nvPicPr>
          <p:cNvPr id="3" name="Picture 2" descr="D:\фото\2015 г\крым\DSC04398.JPG"/>
          <p:cNvPicPr>
            <a:picLocks noChangeAspect="1" noChangeArrowheads="1"/>
          </p:cNvPicPr>
          <p:nvPr/>
        </p:nvPicPr>
        <p:blipFill>
          <a:blip r:embed="rId3" cstate="print"/>
          <a:srcRect l="10814" r="11323"/>
          <a:stretch>
            <a:fillRect/>
          </a:stretch>
        </p:blipFill>
        <p:spPr bwMode="auto">
          <a:xfrm>
            <a:off x="1691680" y="476672"/>
            <a:ext cx="6281313" cy="453650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1556792"/>
            <a:ext cx="8210133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Обучение компьютерной </a:t>
            </a:r>
          </a:p>
          <a:p>
            <a:pPr algn="ctr"/>
            <a:r>
              <a:rPr lang="ru-RU" sz="4800" b="1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грамотности пожилых людей</a:t>
            </a:r>
          </a:p>
          <a:p>
            <a:pPr algn="ctr"/>
            <a:r>
              <a:rPr lang="ru-RU" sz="4800" b="1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 программе</a:t>
            </a:r>
          </a:p>
          <a:p>
            <a:pPr algn="ctr"/>
            <a:r>
              <a:rPr lang="ru-RU" sz="4800" b="1" dirty="0" smtClean="0">
                <a:ln w="1905">
                  <a:solidFill>
                    <a:srgbClr val="8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«Сети все возрасты покорны»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D:\112\д диск\фото\2015 г\DSCN3843.JPG"/>
          <p:cNvPicPr>
            <a:picLocks noChangeAspect="1" noChangeArrowheads="1"/>
          </p:cNvPicPr>
          <p:nvPr/>
        </p:nvPicPr>
        <p:blipFill>
          <a:blip r:embed="rId3" cstate="print"/>
          <a:srcRect l="12245"/>
          <a:stretch>
            <a:fillRect/>
          </a:stretch>
        </p:blipFill>
        <p:spPr bwMode="auto">
          <a:xfrm rot="21372315">
            <a:off x="2103177" y="1059344"/>
            <a:ext cx="4680520" cy="388608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48680"/>
            <a:ext cx="6400800" cy="6098232"/>
          </a:xfrm>
        </p:spPr>
        <p:txBody>
          <a:bodyPr>
            <a:normAutofit fontScale="77500" lnSpcReduction="20000"/>
          </a:bodyPr>
          <a:lstStyle/>
          <a:p>
            <a:endParaRPr lang="ru-RU" b="1" dirty="0" smtClean="0">
              <a:solidFill>
                <a:srgbClr val="800000"/>
              </a:solidFill>
            </a:endParaRPr>
          </a:p>
          <a:p>
            <a:r>
              <a:rPr lang="ru-RU" b="1" dirty="0" err="1" smtClean="0">
                <a:solidFill>
                  <a:srgbClr val="800000"/>
                </a:solidFill>
              </a:rPr>
              <a:t>Юргамышская</a:t>
            </a:r>
            <a:r>
              <a:rPr lang="ru-RU" b="1" dirty="0" smtClean="0">
                <a:solidFill>
                  <a:srgbClr val="800000"/>
                </a:solidFill>
              </a:rPr>
              <a:t> </a:t>
            </a:r>
            <a:endParaRPr lang="ru-RU" dirty="0" smtClean="0">
              <a:solidFill>
                <a:srgbClr val="800000"/>
              </a:solidFill>
            </a:endParaRPr>
          </a:p>
          <a:p>
            <a:r>
              <a:rPr lang="ru-RU" b="1" dirty="0" smtClean="0">
                <a:solidFill>
                  <a:srgbClr val="800000"/>
                </a:solidFill>
              </a:rPr>
              <a:t>центральная библиотека</a:t>
            </a:r>
            <a:endParaRPr lang="ru-RU" dirty="0" smtClean="0">
              <a:solidFill>
                <a:srgbClr val="800000"/>
              </a:solidFill>
            </a:endParaRPr>
          </a:p>
          <a:p>
            <a:endParaRPr lang="ru-RU" b="1" dirty="0" smtClean="0">
              <a:solidFill>
                <a:srgbClr val="800000"/>
              </a:solidFill>
            </a:endParaRPr>
          </a:p>
          <a:p>
            <a:endParaRPr lang="ru-RU" b="1" dirty="0" smtClean="0">
              <a:solidFill>
                <a:srgbClr val="800000"/>
              </a:solidFill>
            </a:endParaRPr>
          </a:p>
          <a:p>
            <a:r>
              <a:rPr lang="ru-RU" b="1" dirty="0" smtClean="0">
                <a:solidFill>
                  <a:srgbClr val="800000"/>
                </a:solidFill>
              </a:rPr>
              <a:t>641200</a:t>
            </a:r>
            <a:endParaRPr lang="ru-RU" dirty="0" smtClean="0">
              <a:solidFill>
                <a:srgbClr val="800000"/>
              </a:solidFill>
            </a:endParaRPr>
          </a:p>
          <a:p>
            <a:r>
              <a:rPr lang="ru-RU" b="1" dirty="0" smtClean="0">
                <a:solidFill>
                  <a:srgbClr val="800000"/>
                </a:solidFill>
              </a:rPr>
              <a:t>Курганская область</a:t>
            </a:r>
            <a:endParaRPr lang="ru-RU" dirty="0" smtClean="0">
              <a:solidFill>
                <a:srgbClr val="800000"/>
              </a:solidFill>
            </a:endParaRPr>
          </a:p>
          <a:p>
            <a:r>
              <a:rPr lang="ru-RU" b="1" dirty="0" smtClean="0">
                <a:solidFill>
                  <a:srgbClr val="800000"/>
                </a:solidFill>
              </a:rPr>
              <a:t>п.  Юргамыш</a:t>
            </a:r>
            <a:endParaRPr lang="ru-RU" dirty="0" smtClean="0">
              <a:solidFill>
                <a:srgbClr val="800000"/>
              </a:solidFill>
            </a:endParaRPr>
          </a:p>
          <a:p>
            <a:r>
              <a:rPr lang="ru-RU" b="1" dirty="0" smtClean="0">
                <a:solidFill>
                  <a:srgbClr val="800000"/>
                </a:solidFill>
              </a:rPr>
              <a:t>ул. </a:t>
            </a:r>
            <a:r>
              <a:rPr lang="ru-RU" b="1" dirty="0" err="1" smtClean="0">
                <a:solidFill>
                  <a:srgbClr val="800000"/>
                </a:solidFill>
              </a:rPr>
              <a:t>Соседовой</a:t>
            </a:r>
            <a:r>
              <a:rPr lang="ru-RU" b="1" dirty="0" smtClean="0">
                <a:solidFill>
                  <a:srgbClr val="800000"/>
                </a:solidFill>
              </a:rPr>
              <a:t>, 20</a:t>
            </a:r>
            <a:endParaRPr lang="ru-RU" dirty="0" smtClean="0">
              <a:solidFill>
                <a:srgbClr val="800000"/>
              </a:solidFill>
            </a:endParaRPr>
          </a:p>
          <a:p>
            <a:r>
              <a:rPr lang="ru-RU" b="1" dirty="0" smtClean="0">
                <a:solidFill>
                  <a:srgbClr val="800000"/>
                </a:solidFill>
              </a:rPr>
              <a:t>  </a:t>
            </a:r>
            <a:endParaRPr lang="ru-RU" dirty="0" smtClean="0">
              <a:solidFill>
                <a:srgbClr val="800000"/>
              </a:solidFill>
            </a:endParaRPr>
          </a:p>
          <a:p>
            <a:r>
              <a:rPr lang="ru-RU" b="1" dirty="0" smtClean="0">
                <a:solidFill>
                  <a:srgbClr val="800000"/>
                </a:solidFill>
              </a:rPr>
              <a:t>8(35 248) 9-11-09</a:t>
            </a:r>
            <a:endParaRPr lang="ru-RU" dirty="0" smtClean="0">
              <a:solidFill>
                <a:srgbClr val="800000"/>
              </a:solidFill>
            </a:endParaRPr>
          </a:p>
          <a:p>
            <a:r>
              <a:rPr lang="ru-RU" b="1" dirty="0" smtClean="0">
                <a:solidFill>
                  <a:srgbClr val="800000"/>
                </a:solidFill>
              </a:rPr>
              <a:t> </a:t>
            </a:r>
            <a:endParaRPr lang="ru-RU" dirty="0" smtClean="0">
              <a:solidFill>
                <a:srgbClr val="800000"/>
              </a:solidFill>
            </a:endParaRPr>
          </a:p>
          <a:p>
            <a:r>
              <a:rPr lang="ru-RU" b="1" dirty="0" err="1" smtClean="0">
                <a:solidFill>
                  <a:srgbClr val="800000"/>
                </a:solidFill>
              </a:rPr>
              <a:t>e-mail</a:t>
            </a:r>
            <a:r>
              <a:rPr lang="ru-RU" b="1" dirty="0" smtClean="0">
                <a:solidFill>
                  <a:srgbClr val="800000"/>
                </a:solidFill>
              </a:rPr>
              <a:t>:  </a:t>
            </a:r>
            <a:r>
              <a:rPr lang="ru-RU" u="sng" dirty="0" smtClean="0">
                <a:solidFill>
                  <a:srgbClr val="800000"/>
                </a:solidFill>
                <a:hlinkClick r:id="rId3"/>
              </a:rPr>
              <a:t>Library-45@yandex.ru</a:t>
            </a:r>
            <a:endParaRPr lang="ru-RU" dirty="0" smtClean="0">
              <a:solidFill>
                <a:srgbClr val="800000"/>
              </a:solidFill>
            </a:endParaRPr>
          </a:p>
          <a:p>
            <a:r>
              <a:rPr lang="ru-RU" b="1" dirty="0" smtClean="0">
                <a:solidFill>
                  <a:srgbClr val="800000"/>
                </a:solidFill>
              </a:rPr>
              <a:t>  </a:t>
            </a:r>
            <a:endParaRPr lang="ru-RU" dirty="0" smtClean="0">
              <a:solidFill>
                <a:srgbClr val="800000"/>
              </a:solidFill>
            </a:endParaRP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5517232"/>
            <a:ext cx="828092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</a:rPr>
              <a:t>Презентация книги Николая </a:t>
            </a:r>
            <a:r>
              <a:rPr lang="ru-RU" sz="2000" b="1" dirty="0" err="1" smtClean="0">
                <a:solidFill>
                  <a:srgbClr val="800000"/>
                </a:solidFill>
              </a:rPr>
              <a:t>Кармацких</a:t>
            </a:r>
            <a:r>
              <a:rPr lang="ru-RU" sz="2000" b="1" dirty="0" smtClean="0">
                <a:solidFill>
                  <a:srgbClr val="800000"/>
                </a:solidFill>
              </a:rPr>
              <a:t> </a:t>
            </a:r>
            <a:r>
              <a:rPr lang="ru-RU" sz="2000" b="1" i="1" dirty="0" smtClean="0">
                <a:solidFill>
                  <a:srgbClr val="800000"/>
                </a:solidFill>
              </a:rPr>
              <a:t>«Восхождение», </a:t>
            </a:r>
          </a:p>
          <a:p>
            <a:pPr algn="ctr"/>
            <a:r>
              <a:rPr lang="ru-RU" sz="2000" dirty="0" smtClean="0">
                <a:solidFill>
                  <a:srgbClr val="800000"/>
                </a:solidFill>
              </a:rPr>
              <a:t>посвящённой историческим событиям и людям </a:t>
            </a:r>
            <a:r>
              <a:rPr lang="ru-RU" sz="2000" dirty="0" err="1" smtClean="0">
                <a:solidFill>
                  <a:srgbClr val="800000"/>
                </a:solidFill>
              </a:rPr>
              <a:t>Юргамышского</a:t>
            </a:r>
            <a:r>
              <a:rPr lang="ru-RU" sz="2000" dirty="0" smtClean="0">
                <a:solidFill>
                  <a:srgbClr val="800000"/>
                </a:solidFill>
              </a:rPr>
              <a:t> района Курганской области в период 1976-1990 годов.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D:\112\д диск\фото\2015 г\презентация Кармацкого\DSCN03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9872" y="2492896"/>
            <a:ext cx="4349934" cy="2865685"/>
          </a:xfrm>
          <a:prstGeom prst="rect">
            <a:avLst/>
          </a:prstGeom>
          <a:noFill/>
        </p:spPr>
      </p:pic>
      <p:pic>
        <p:nvPicPr>
          <p:cNvPr id="1028" name="Picture 4" descr="В малом зале Юрамышского районного Дома культуры прошла презентация книги Николая Кармацких «Восхождение»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16632"/>
            <a:ext cx="4286250" cy="3209926"/>
          </a:xfrm>
          <a:prstGeom prst="rect">
            <a:avLst/>
          </a:prstGeom>
          <a:noFill/>
        </p:spPr>
      </p:pic>
      <p:pic>
        <p:nvPicPr>
          <p:cNvPr id="8" name="Рисунок 7" descr="В малом зале Юрамышского районного Дома культуры прошла презентация книги Николая Кармацких «Восхождение»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56992"/>
            <a:ext cx="2520280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В малом зале Юрамышского районного Дома культуры прошла презентация книги Николая Кармацких «Восхождение»">
            <a:hlinkClick r:id="rId8"/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8640"/>
            <a:ext cx="2736304" cy="2088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899592" y="6093296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800000"/>
                </a:solidFill>
              </a:rPr>
              <a:t>Презентация книги Л.Н.Ерохиной «Судьбы людские». </a:t>
            </a:r>
            <a:endParaRPr lang="ru-RU" sz="2400" b="1" dirty="0">
              <a:solidFill>
                <a:srgbClr val="800000"/>
              </a:solidFill>
            </a:endParaRPr>
          </a:p>
        </p:txBody>
      </p:sp>
      <p:pic>
        <p:nvPicPr>
          <p:cNvPr id="7" name="Рисунок 6" descr="G:\DCIM\126NIKON\DSCN9938.JPG"/>
          <p:cNvPicPr/>
          <p:nvPr/>
        </p:nvPicPr>
        <p:blipFill>
          <a:blip r:embed="rId3" cstate="print">
            <a:lum bright="20000" contrast="20000"/>
          </a:blip>
          <a:srcRect t="27564"/>
          <a:stretch>
            <a:fillRect/>
          </a:stretch>
        </p:blipFill>
        <p:spPr bwMode="auto">
          <a:xfrm>
            <a:off x="3128179" y="2060848"/>
            <a:ext cx="5839709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DCIM\126NIKON\DSCN9936.JPG"/>
          <p:cNvPicPr/>
          <p:nvPr/>
        </p:nvPicPr>
        <p:blipFill>
          <a:blip r:embed="rId4" cstate="print">
            <a:lum bright="20000" contrast="10000"/>
          </a:blip>
          <a:srcRect l="35436" t="14744" r="25120"/>
          <a:stretch>
            <a:fillRect/>
          </a:stretch>
        </p:blipFill>
        <p:spPr bwMode="auto">
          <a:xfrm>
            <a:off x="323528" y="332656"/>
            <a:ext cx="273630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невник NNIK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95536" y="5517232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Презентация книги Т.Ф. </a:t>
            </a:r>
            <a:r>
              <a:rPr lang="ru-RU" sz="2400" b="1" dirty="0" err="1" smtClean="0">
                <a:solidFill>
                  <a:srgbClr val="800000"/>
                </a:solidFill>
              </a:rPr>
              <a:t>Колташевой</a:t>
            </a:r>
            <a:r>
              <a:rPr lang="ru-RU" sz="2400" b="1" dirty="0" smtClean="0">
                <a:solidFill>
                  <a:srgbClr val="800000"/>
                </a:solidFill>
              </a:rPr>
              <a:t> «Отражение»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и  выставка творческих работ </a:t>
            </a:r>
            <a:r>
              <a:rPr lang="ru-RU" sz="2400" b="1" dirty="0" err="1" smtClean="0">
                <a:solidFill>
                  <a:srgbClr val="800000"/>
                </a:solidFill>
              </a:rPr>
              <a:t>Колташевой</a:t>
            </a:r>
            <a:r>
              <a:rPr lang="ru-RU" sz="2400" b="1" dirty="0" smtClean="0">
                <a:solidFill>
                  <a:srgbClr val="800000"/>
                </a:solidFill>
              </a:rPr>
              <a:t> Т.Ф. 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«Добрых рук прекрасное творение».</a:t>
            </a:r>
            <a:endParaRPr lang="ru-RU" sz="2400" b="1" dirty="0">
              <a:solidFill>
                <a:srgbClr val="800000"/>
              </a:solidFill>
            </a:endParaRPr>
          </a:p>
        </p:txBody>
      </p:sp>
      <p:pic>
        <p:nvPicPr>
          <p:cNvPr id="4" name="Picture 2" descr="C:\Users\Admin\Desktop\Новая папка (2)\DSCN00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60648"/>
            <a:ext cx="4029472" cy="3022104"/>
          </a:xfrm>
          <a:prstGeom prst="rect">
            <a:avLst/>
          </a:prstGeom>
          <a:noFill/>
        </p:spPr>
      </p:pic>
      <p:pic>
        <p:nvPicPr>
          <p:cNvPr id="1027" name="Picture 3" descr="C:\Users\Admin\Desktop\Новая папка (2)\DSCN0063.JPG"/>
          <p:cNvPicPr>
            <a:picLocks noChangeAspect="1" noChangeArrowheads="1"/>
          </p:cNvPicPr>
          <p:nvPr/>
        </p:nvPicPr>
        <p:blipFill>
          <a:blip r:embed="rId4" cstate="print"/>
          <a:srcRect t="20325"/>
          <a:stretch>
            <a:fillRect/>
          </a:stretch>
        </p:blipFill>
        <p:spPr bwMode="auto">
          <a:xfrm>
            <a:off x="323528" y="260648"/>
            <a:ext cx="4217844" cy="2520280"/>
          </a:xfrm>
          <a:prstGeom prst="rect">
            <a:avLst/>
          </a:prstGeom>
          <a:noFill/>
        </p:spPr>
      </p:pic>
      <p:pic>
        <p:nvPicPr>
          <p:cNvPr id="1028" name="Picture 4" descr="C:\Users\Admin\Desktop\Новая папка (2)\DSCN01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842985" y="2925767"/>
            <a:ext cx="2886901" cy="2165176"/>
          </a:xfrm>
          <a:prstGeom prst="rect">
            <a:avLst/>
          </a:prstGeom>
          <a:noFill/>
        </p:spPr>
      </p:pic>
      <p:pic>
        <p:nvPicPr>
          <p:cNvPr id="1029" name="Picture 5" descr="C:\Users\Admin\Desktop\Новая папка (2)\DSCN01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429000"/>
            <a:ext cx="2696816" cy="2022612"/>
          </a:xfrm>
          <a:prstGeom prst="rect">
            <a:avLst/>
          </a:prstGeom>
          <a:noFill/>
        </p:spPr>
      </p:pic>
      <p:pic>
        <p:nvPicPr>
          <p:cNvPr id="1030" name="Picture 6" descr="D:\112\д диск\фото\2015 г\Отражение\DSCN013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429000"/>
            <a:ext cx="2592288" cy="194411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774</Words>
  <Application>Microsoft Office PowerPoint</Application>
  <PresentationFormat>Экран (4:3)</PresentationFormat>
  <Paragraphs>133</Paragraphs>
  <Slides>62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Виртуальное путешествие «Природа Крыма» и литературная композиция «Крымская мозаика»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Выездная экскурсия в сад Н.И.Денисовой. Прививка деревьев.</vt:lpstr>
      <vt:lpstr>Слайд 44</vt:lpstr>
      <vt:lpstr>Ягодное шоу</vt:lpstr>
      <vt:lpstr>Слайд 46</vt:lpstr>
      <vt:lpstr>Экологические акции  и экопоездки</vt:lpstr>
      <vt:lpstr>Слайд 48</vt:lpstr>
      <vt:lpstr>Акция «Посади своё дерево и сохрани его»</vt:lpstr>
      <vt:lpstr>Краеведческий туризм</vt:lpstr>
      <vt:lpstr>Слайд 51</vt:lpstr>
      <vt:lpstr>Сельский туризм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140</cp:revision>
  <dcterms:created xsi:type="dcterms:W3CDTF">2015-03-30T02:11:44Z</dcterms:created>
  <dcterms:modified xsi:type="dcterms:W3CDTF">2015-12-15T08:51:01Z</dcterms:modified>
</cp:coreProperties>
</file>